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Herr Von Muellerhoff" charset="1" panose="02000506000000020004"/>
      <p:regular r:id="rId14"/>
    </p:embeddedFont>
    <p:embeddedFont>
      <p:font typeface="Alice" charset="1" panose="00000500000000000000"/>
      <p:regular r:id="rId15"/>
    </p:embeddedFont>
    <p:embeddedFont>
      <p:font typeface="Alice Bold" charset="1" panose="0000050000000000000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Gz6BZJ8Z8.mp4" Type="http://schemas.openxmlformats.org/officeDocument/2006/relationships/video"/><Relationship Id="rId4" Target="../media/VAGz6BZJ8Z8.mp4" Type="http://schemas.microsoft.com/office/2007/relationships/media"/></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pn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png" Type="http://schemas.openxmlformats.org/officeDocument/2006/relationships/image"/><Relationship Id="rId4" Target="../media/image2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VAGz7g802Mo.mp4" Type="http://schemas.openxmlformats.org/officeDocument/2006/relationships/video"/><Relationship Id="rId4" Target="../media/VAGz7g802Mo.mp4" Type="http://schemas.microsoft.com/office/2007/relationships/media"/></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A60007"/>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1900"/>
            <a:ext cx="18284623" cy="102851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AE9A4"/>
        </a:solidFill>
      </p:bgPr>
    </p:bg>
    <p:spTree>
      <p:nvGrpSpPr>
        <p:cNvPr id="1" name=""/>
        <p:cNvGrpSpPr/>
        <p:nvPr/>
      </p:nvGrpSpPr>
      <p:grpSpPr>
        <a:xfrm>
          <a:off x="0" y="0"/>
          <a:ext cx="0" cy="0"/>
          <a:chOff x="0" y="0"/>
          <a:chExt cx="0" cy="0"/>
        </a:xfrm>
      </p:grpSpPr>
      <p:sp>
        <p:nvSpPr>
          <p:cNvPr name="Freeform 2" id="2"/>
          <p:cNvSpPr/>
          <p:nvPr/>
        </p:nvSpPr>
        <p:spPr>
          <a:xfrm flipH="true" flipV="false" rot="0">
            <a:off x="12847806" y="5143500"/>
            <a:ext cx="5440194" cy="5392979"/>
          </a:xfrm>
          <a:custGeom>
            <a:avLst/>
            <a:gdLst/>
            <a:ahLst/>
            <a:cxnLst/>
            <a:rect r="r" b="b" t="t" l="l"/>
            <a:pathLst>
              <a:path h="5392979" w="5440194">
                <a:moveTo>
                  <a:pt x="5440194" y="0"/>
                </a:moveTo>
                <a:lnTo>
                  <a:pt x="0" y="0"/>
                </a:lnTo>
                <a:lnTo>
                  <a:pt x="0" y="5392979"/>
                </a:lnTo>
                <a:lnTo>
                  <a:pt x="5440194" y="5392979"/>
                </a:lnTo>
                <a:lnTo>
                  <a:pt x="5440194"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574000" y="8697278"/>
            <a:ext cx="7468051" cy="2186102"/>
          </a:xfrm>
          <a:custGeom>
            <a:avLst/>
            <a:gdLst/>
            <a:ahLst/>
            <a:cxnLst/>
            <a:rect r="r" b="b" t="t" l="l"/>
            <a:pathLst>
              <a:path h="2186102" w="7468051">
                <a:moveTo>
                  <a:pt x="0" y="0"/>
                </a:moveTo>
                <a:lnTo>
                  <a:pt x="7468052" y="0"/>
                </a:lnTo>
                <a:lnTo>
                  <a:pt x="7468052" y="2186102"/>
                </a:lnTo>
                <a:lnTo>
                  <a:pt x="0" y="21861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473412" y="-843900"/>
            <a:ext cx="3635987" cy="4114800"/>
          </a:xfrm>
          <a:custGeom>
            <a:avLst/>
            <a:gdLst/>
            <a:ahLst/>
            <a:cxnLst/>
            <a:rect r="r" b="b" t="t" l="l"/>
            <a:pathLst>
              <a:path h="4114800" w="3635987">
                <a:moveTo>
                  <a:pt x="0" y="0"/>
                </a:moveTo>
                <a:lnTo>
                  <a:pt x="3635987" y="0"/>
                </a:lnTo>
                <a:lnTo>
                  <a:pt x="363598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true" flipV="false" rot="0">
            <a:off x="15010106" y="-1028700"/>
            <a:ext cx="3635987" cy="4114800"/>
          </a:xfrm>
          <a:custGeom>
            <a:avLst/>
            <a:gdLst/>
            <a:ahLst/>
            <a:cxnLst/>
            <a:rect r="r" b="b" t="t" l="l"/>
            <a:pathLst>
              <a:path h="4114800" w="3635987">
                <a:moveTo>
                  <a:pt x="3635987" y="0"/>
                </a:moveTo>
                <a:lnTo>
                  <a:pt x="0" y="0"/>
                </a:lnTo>
                <a:lnTo>
                  <a:pt x="0" y="4114800"/>
                </a:lnTo>
                <a:lnTo>
                  <a:pt x="3635987" y="4114800"/>
                </a:lnTo>
                <a:lnTo>
                  <a:pt x="3635987"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0" y="0"/>
            <a:ext cx="7315200" cy="334061"/>
          </a:xfrm>
          <a:custGeom>
            <a:avLst/>
            <a:gdLst/>
            <a:ahLst/>
            <a:cxnLst/>
            <a:rect r="r" b="b" t="t" l="l"/>
            <a:pathLst>
              <a:path h="334061" w="7315200">
                <a:moveTo>
                  <a:pt x="0" y="0"/>
                </a:moveTo>
                <a:lnTo>
                  <a:pt x="7315200" y="0"/>
                </a:lnTo>
                <a:lnTo>
                  <a:pt x="7315200" y="334061"/>
                </a:lnTo>
                <a:lnTo>
                  <a:pt x="0" y="3340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7258188" y="0"/>
            <a:ext cx="7315200" cy="334061"/>
          </a:xfrm>
          <a:custGeom>
            <a:avLst/>
            <a:gdLst/>
            <a:ahLst/>
            <a:cxnLst/>
            <a:rect r="r" b="b" t="t" l="l"/>
            <a:pathLst>
              <a:path h="334061" w="7315200">
                <a:moveTo>
                  <a:pt x="0" y="0"/>
                </a:moveTo>
                <a:lnTo>
                  <a:pt x="7315200" y="0"/>
                </a:lnTo>
                <a:lnTo>
                  <a:pt x="7315200" y="334061"/>
                </a:lnTo>
                <a:lnTo>
                  <a:pt x="0" y="3340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4573388" y="0"/>
            <a:ext cx="7315200" cy="334061"/>
          </a:xfrm>
          <a:custGeom>
            <a:avLst/>
            <a:gdLst/>
            <a:ahLst/>
            <a:cxnLst/>
            <a:rect r="r" b="b" t="t" l="l"/>
            <a:pathLst>
              <a:path h="334061" w="7315200">
                <a:moveTo>
                  <a:pt x="0" y="0"/>
                </a:moveTo>
                <a:lnTo>
                  <a:pt x="7315200" y="0"/>
                </a:lnTo>
                <a:lnTo>
                  <a:pt x="7315200" y="334061"/>
                </a:lnTo>
                <a:lnTo>
                  <a:pt x="0" y="3340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5400000">
            <a:off x="-3490570" y="4317431"/>
            <a:ext cx="7315200" cy="334061"/>
          </a:xfrm>
          <a:custGeom>
            <a:avLst/>
            <a:gdLst/>
            <a:ahLst/>
            <a:cxnLst/>
            <a:rect r="r" b="b" t="t" l="l"/>
            <a:pathLst>
              <a:path h="334061" w="7315200">
                <a:moveTo>
                  <a:pt x="0" y="0"/>
                </a:moveTo>
                <a:lnTo>
                  <a:pt x="7315200" y="0"/>
                </a:lnTo>
                <a:lnTo>
                  <a:pt x="7315200" y="334061"/>
                </a:lnTo>
                <a:lnTo>
                  <a:pt x="0" y="334061"/>
                </a:lnTo>
                <a:lnTo>
                  <a:pt x="0" y="0"/>
                </a:lnTo>
                <a:close/>
              </a:path>
            </a:pathLst>
          </a:custGeom>
          <a:blipFill>
            <a:blip r:embed="rId8">
              <a:alphaModFix amt="47000"/>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0" y="4936000"/>
            <a:ext cx="5440194" cy="5392979"/>
          </a:xfrm>
          <a:custGeom>
            <a:avLst/>
            <a:gdLst/>
            <a:ahLst/>
            <a:cxnLst/>
            <a:rect r="r" b="b" t="t" l="l"/>
            <a:pathLst>
              <a:path h="5392979" w="5440194">
                <a:moveTo>
                  <a:pt x="0" y="0"/>
                </a:moveTo>
                <a:lnTo>
                  <a:pt x="5440194" y="0"/>
                </a:lnTo>
                <a:lnTo>
                  <a:pt x="5440194" y="5392979"/>
                </a:lnTo>
                <a:lnTo>
                  <a:pt x="0" y="539297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5400000">
            <a:off x="14463370" y="1574628"/>
            <a:ext cx="7315200" cy="334061"/>
          </a:xfrm>
          <a:custGeom>
            <a:avLst/>
            <a:gdLst/>
            <a:ahLst/>
            <a:cxnLst/>
            <a:rect r="r" b="b" t="t" l="l"/>
            <a:pathLst>
              <a:path h="334061" w="7315200">
                <a:moveTo>
                  <a:pt x="0" y="0"/>
                </a:moveTo>
                <a:lnTo>
                  <a:pt x="7315200" y="0"/>
                </a:lnTo>
                <a:lnTo>
                  <a:pt x="7315200" y="334061"/>
                </a:lnTo>
                <a:lnTo>
                  <a:pt x="0" y="334061"/>
                </a:lnTo>
                <a:lnTo>
                  <a:pt x="0" y="0"/>
                </a:lnTo>
                <a:close/>
              </a:path>
            </a:pathLst>
          </a:custGeom>
          <a:blipFill>
            <a:blip r:embed="rId8">
              <a:alphaModFix amt="47000"/>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6361869" y="1028700"/>
            <a:ext cx="5564262" cy="6037173"/>
          </a:xfrm>
          <a:custGeom>
            <a:avLst/>
            <a:gdLst/>
            <a:ahLst/>
            <a:cxnLst/>
            <a:rect r="r" b="b" t="t" l="l"/>
            <a:pathLst>
              <a:path h="6037173" w="5564262">
                <a:moveTo>
                  <a:pt x="0" y="0"/>
                </a:moveTo>
                <a:lnTo>
                  <a:pt x="5564262" y="0"/>
                </a:lnTo>
                <a:lnTo>
                  <a:pt x="5564262" y="6037173"/>
                </a:lnTo>
                <a:lnTo>
                  <a:pt x="0" y="6037173"/>
                </a:lnTo>
                <a:lnTo>
                  <a:pt x="0" y="0"/>
                </a:lnTo>
                <a:close/>
              </a:path>
            </a:pathLst>
          </a:custGeom>
          <a:blipFill>
            <a:blip r:embed="rId10">
              <a:alphaModFix amt="70000"/>
            </a:blip>
            <a:stretch>
              <a:fillRect l="0" t="0" r="0" b="0"/>
            </a:stretch>
          </a:blipFill>
        </p:spPr>
      </p:sp>
      <p:sp>
        <p:nvSpPr>
          <p:cNvPr name="Freeform 13" id="13"/>
          <p:cNvSpPr/>
          <p:nvPr/>
        </p:nvSpPr>
        <p:spPr>
          <a:xfrm flipH="false" flipV="false" rot="0">
            <a:off x="3889813" y="5143500"/>
            <a:ext cx="3368375" cy="5325494"/>
          </a:xfrm>
          <a:custGeom>
            <a:avLst/>
            <a:gdLst/>
            <a:ahLst/>
            <a:cxnLst/>
            <a:rect r="r" b="b" t="t" l="l"/>
            <a:pathLst>
              <a:path h="5325494" w="3368375">
                <a:moveTo>
                  <a:pt x="0" y="0"/>
                </a:moveTo>
                <a:lnTo>
                  <a:pt x="3368375" y="0"/>
                </a:lnTo>
                <a:lnTo>
                  <a:pt x="3368375" y="5325494"/>
                </a:lnTo>
                <a:lnTo>
                  <a:pt x="0" y="5325494"/>
                </a:lnTo>
                <a:lnTo>
                  <a:pt x="0" y="0"/>
                </a:lnTo>
                <a:close/>
              </a:path>
            </a:pathLst>
          </a:custGeom>
          <a:blipFill>
            <a:blip r:embed="rId11"/>
            <a:stretch>
              <a:fillRect l="0" t="0" r="0" b="0"/>
            </a:stretch>
          </a:blipFill>
          <a:ln cap="sq">
            <a:noFill/>
            <a:prstDash val="solid"/>
            <a:miter/>
          </a:ln>
        </p:spPr>
      </p:sp>
      <p:grpSp>
        <p:nvGrpSpPr>
          <p:cNvPr name="Group 14" id="14"/>
          <p:cNvGrpSpPr/>
          <p:nvPr/>
        </p:nvGrpSpPr>
        <p:grpSpPr>
          <a:xfrm rot="0">
            <a:off x="1851830" y="1741658"/>
            <a:ext cx="14584339" cy="1967394"/>
            <a:chOff x="0" y="0"/>
            <a:chExt cx="19445786" cy="2623191"/>
          </a:xfrm>
        </p:grpSpPr>
        <p:sp>
          <p:nvSpPr>
            <p:cNvPr name="TextBox 15" id="15"/>
            <p:cNvSpPr txBox="true"/>
            <p:nvPr/>
          </p:nvSpPr>
          <p:spPr>
            <a:xfrm rot="0">
              <a:off x="0" y="-209550"/>
              <a:ext cx="19445786" cy="2495215"/>
            </a:xfrm>
            <a:prstGeom prst="rect">
              <a:avLst/>
            </a:prstGeom>
          </p:spPr>
          <p:txBody>
            <a:bodyPr anchor="t" rtlCol="false" tIns="0" lIns="0" bIns="0" rIns="0">
              <a:spAutoFit/>
            </a:bodyPr>
            <a:lstStyle/>
            <a:p>
              <a:pPr algn="ctr">
                <a:lnSpc>
                  <a:spcPts val="15763"/>
                </a:lnSpc>
              </a:pPr>
              <a:r>
                <a:rPr lang="en-US" sz="11259">
                  <a:solidFill>
                    <a:srgbClr val="000000"/>
                  </a:solidFill>
                  <a:latin typeface="Herr Von Muellerhoff"/>
                  <a:ea typeface="Herr Von Muellerhoff"/>
                  <a:cs typeface="Herr Von Muellerhoff"/>
                  <a:sym typeface="Herr Von Muellerhoff"/>
                </a:rPr>
                <a:t>Bai 2 Thoi trang ao dai Viet Nam</a:t>
              </a:r>
            </a:p>
          </p:txBody>
        </p:sp>
        <p:sp>
          <p:nvSpPr>
            <p:cNvPr name="TextBox 16" id="16"/>
            <p:cNvSpPr txBox="true"/>
            <p:nvPr/>
          </p:nvSpPr>
          <p:spPr>
            <a:xfrm rot="0">
              <a:off x="3512635" y="2190415"/>
              <a:ext cx="12420515" cy="432777"/>
            </a:xfrm>
            <a:prstGeom prst="rect">
              <a:avLst/>
            </a:prstGeom>
          </p:spPr>
          <p:txBody>
            <a:bodyPr anchor="t" rtlCol="false" tIns="0" lIns="0" bIns="0" rIns="0">
              <a:spAutoFit/>
            </a:bodyPr>
            <a:lstStyle/>
            <a:p>
              <a:pPr algn="ctr">
                <a:lnSpc>
                  <a:spcPts val="2912"/>
                </a:lnSpc>
              </a:pPr>
              <a:r>
                <a:rPr lang="en-US" sz="1713" spc="205">
                  <a:solidFill>
                    <a:srgbClr val="000000"/>
                  </a:solidFill>
                  <a:latin typeface="Alice"/>
                  <a:ea typeface="Alice"/>
                  <a:cs typeface="Alice"/>
                  <a:sym typeface="Alice"/>
                </a:rPr>
                <a:t>DI SẢN VAN HOÁ</a:t>
              </a:r>
            </a:p>
          </p:txBody>
        </p:sp>
      </p:grpSp>
      <p:sp>
        <p:nvSpPr>
          <p:cNvPr name="Freeform 17" id="17"/>
          <p:cNvSpPr/>
          <p:nvPr/>
        </p:nvSpPr>
        <p:spPr>
          <a:xfrm flipH="false" flipV="false" rot="0">
            <a:off x="10811013" y="5118752"/>
            <a:ext cx="3368375" cy="5325494"/>
          </a:xfrm>
          <a:custGeom>
            <a:avLst/>
            <a:gdLst/>
            <a:ahLst/>
            <a:cxnLst/>
            <a:rect r="r" b="b" t="t" l="l"/>
            <a:pathLst>
              <a:path h="5325494" w="3368375">
                <a:moveTo>
                  <a:pt x="0" y="0"/>
                </a:moveTo>
                <a:lnTo>
                  <a:pt x="3368374" y="0"/>
                </a:lnTo>
                <a:lnTo>
                  <a:pt x="3368374" y="5325494"/>
                </a:lnTo>
                <a:lnTo>
                  <a:pt x="0" y="5325494"/>
                </a:lnTo>
                <a:lnTo>
                  <a:pt x="0" y="0"/>
                </a:lnTo>
                <a:close/>
              </a:path>
            </a:pathLst>
          </a:custGeom>
          <a:blipFill>
            <a:blip r:embed="rId11"/>
            <a:stretch>
              <a:fillRect l="0" t="0" r="0" b="0"/>
            </a:stretch>
          </a:blipFill>
          <a:ln cap="sq">
            <a:noFill/>
            <a:prstDash val="solid"/>
            <a:miter/>
          </a:ln>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A60007"/>
        </a:solidFill>
      </p:bgPr>
    </p:bg>
    <p:spTree>
      <p:nvGrpSpPr>
        <p:cNvPr id="1" name=""/>
        <p:cNvGrpSpPr/>
        <p:nvPr/>
      </p:nvGrpSpPr>
      <p:grpSpPr>
        <a:xfrm>
          <a:off x="0" y="0"/>
          <a:ext cx="0" cy="0"/>
          <a:chOff x="0" y="0"/>
          <a:chExt cx="0" cy="0"/>
        </a:xfrm>
      </p:grpSpPr>
      <p:grpSp>
        <p:nvGrpSpPr>
          <p:cNvPr name="Group 2" id="2"/>
          <p:cNvGrpSpPr/>
          <p:nvPr/>
        </p:nvGrpSpPr>
        <p:grpSpPr>
          <a:xfrm rot="0">
            <a:off x="744386" y="226773"/>
            <a:ext cx="10693708" cy="9646507"/>
            <a:chOff x="0" y="0"/>
            <a:chExt cx="2816450" cy="2540644"/>
          </a:xfrm>
        </p:grpSpPr>
        <p:sp>
          <p:nvSpPr>
            <p:cNvPr name="Freeform 3" id="3"/>
            <p:cNvSpPr/>
            <p:nvPr/>
          </p:nvSpPr>
          <p:spPr>
            <a:xfrm flipH="false" flipV="false" rot="0">
              <a:off x="0" y="0"/>
              <a:ext cx="2816450" cy="2540644"/>
            </a:xfrm>
            <a:custGeom>
              <a:avLst/>
              <a:gdLst/>
              <a:ahLst/>
              <a:cxnLst/>
              <a:rect r="r" b="b" t="t" l="l"/>
              <a:pathLst>
                <a:path h="2540644" w="2816450">
                  <a:moveTo>
                    <a:pt x="36922" y="0"/>
                  </a:moveTo>
                  <a:lnTo>
                    <a:pt x="2779527" y="0"/>
                  </a:lnTo>
                  <a:cubicBezTo>
                    <a:pt x="2789320" y="0"/>
                    <a:pt x="2798711" y="3890"/>
                    <a:pt x="2805636" y="10814"/>
                  </a:cubicBezTo>
                  <a:cubicBezTo>
                    <a:pt x="2812560" y="17739"/>
                    <a:pt x="2816450" y="27130"/>
                    <a:pt x="2816450" y="36922"/>
                  </a:cubicBezTo>
                  <a:lnTo>
                    <a:pt x="2816450" y="2503721"/>
                  </a:lnTo>
                  <a:cubicBezTo>
                    <a:pt x="2816450" y="2524113"/>
                    <a:pt x="2799919" y="2540644"/>
                    <a:pt x="2779527" y="2540644"/>
                  </a:cubicBezTo>
                  <a:lnTo>
                    <a:pt x="36922" y="2540644"/>
                  </a:lnTo>
                  <a:cubicBezTo>
                    <a:pt x="16531" y="2540644"/>
                    <a:pt x="0" y="2524113"/>
                    <a:pt x="0" y="2503721"/>
                  </a:cubicBezTo>
                  <a:lnTo>
                    <a:pt x="0" y="36922"/>
                  </a:lnTo>
                  <a:cubicBezTo>
                    <a:pt x="0" y="16531"/>
                    <a:pt x="16531" y="0"/>
                    <a:pt x="36922" y="0"/>
                  </a:cubicBezTo>
                  <a:close/>
                </a:path>
              </a:pathLst>
            </a:custGeom>
            <a:solidFill>
              <a:srgbClr val="FAE9A4"/>
            </a:solidFill>
          </p:spPr>
        </p:sp>
        <p:sp>
          <p:nvSpPr>
            <p:cNvPr name="TextBox 4" id="4"/>
            <p:cNvSpPr txBox="true"/>
            <p:nvPr/>
          </p:nvSpPr>
          <p:spPr>
            <a:xfrm>
              <a:off x="0" y="-95250"/>
              <a:ext cx="2816450" cy="2635894"/>
            </a:xfrm>
            <a:prstGeom prst="rect">
              <a:avLst/>
            </a:prstGeom>
          </p:spPr>
          <p:txBody>
            <a:bodyPr anchor="ctr" rtlCol="false" tIns="50800" lIns="50800" bIns="50800" rIns="50800"/>
            <a:lstStyle/>
            <a:p>
              <a:pPr algn="ctr">
                <a:lnSpc>
                  <a:spcPts val="2912"/>
                </a:lnSpc>
              </a:pPr>
            </a:p>
          </p:txBody>
        </p:sp>
      </p:grpSp>
      <p:sp>
        <p:nvSpPr>
          <p:cNvPr name="Freeform 5" id="5"/>
          <p:cNvSpPr/>
          <p:nvPr/>
        </p:nvSpPr>
        <p:spPr>
          <a:xfrm flipH="false" flipV="false" rot="0">
            <a:off x="11940503" y="320247"/>
            <a:ext cx="5600808" cy="9459559"/>
          </a:xfrm>
          <a:custGeom>
            <a:avLst/>
            <a:gdLst/>
            <a:ahLst/>
            <a:cxnLst/>
            <a:rect r="r" b="b" t="t" l="l"/>
            <a:pathLst>
              <a:path h="9459559" w="5600808">
                <a:moveTo>
                  <a:pt x="0" y="0"/>
                </a:moveTo>
                <a:lnTo>
                  <a:pt x="5600808" y="0"/>
                </a:lnTo>
                <a:lnTo>
                  <a:pt x="5600808" y="9459558"/>
                </a:lnTo>
                <a:lnTo>
                  <a:pt x="0" y="9459558"/>
                </a:lnTo>
                <a:lnTo>
                  <a:pt x="0" y="0"/>
                </a:lnTo>
                <a:close/>
              </a:path>
            </a:pathLst>
          </a:custGeom>
          <a:blipFill>
            <a:blip r:embed="rId2"/>
            <a:stretch>
              <a:fillRect l="0" t="0" r="0" b="0"/>
            </a:stretch>
          </a:blipFill>
        </p:spPr>
      </p:sp>
      <p:sp>
        <p:nvSpPr>
          <p:cNvPr name="TextBox 6" id="6"/>
          <p:cNvSpPr txBox="true"/>
          <p:nvPr/>
        </p:nvSpPr>
        <p:spPr>
          <a:xfrm rot="0">
            <a:off x="950992" y="326349"/>
            <a:ext cx="10280497" cy="7825287"/>
          </a:xfrm>
          <a:prstGeom prst="rect">
            <a:avLst/>
          </a:prstGeom>
        </p:spPr>
        <p:txBody>
          <a:bodyPr anchor="t" rtlCol="false" tIns="0" lIns="0" bIns="0" rIns="0">
            <a:spAutoFit/>
          </a:bodyPr>
          <a:lstStyle/>
          <a:p>
            <a:pPr algn="just">
              <a:lnSpc>
                <a:spcPts val="6906"/>
              </a:lnSpc>
              <a:spcBef>
                <a:spcPct val="0"/>
              </a:spcBef>
            </a:pPr>
            <a:r>
              <a:rPr lang="en-US" sz="4062" spc="487">
                <a:solidFill>
                  <a:srgbClr val="000000"/>
                </a:solidFill>
                <a:latin typeface="Alice"/>
                <a:ea typeface="Alice"/>
                <a:cs typeface="Alice"/>
                <a:sym typeface="Alice"/>
              </a:rPr>
              <a:t>1. GIỚI THIỆU</a:t>
            </a:r>
          </a:p>
          <a:p>
            <a:pPr algn="just">
              <a:lnSpc>
                <a:spcPts val="6906"/>
              </a:lnSpc>
              <a:spcBef>
                <a:spcPct val="0"/>
              </a:spcBef>
            </a:pPr>
            <a:r>
              <a:rPr lang="en-US" sz="4062" spc="487">
                <a:solidFill>
                  <a:srgbClr val="000000"/>
                </a:solidFill>
                <a:latin typeface="Alice"/>
                <a:ea typeface="Alice"/>
                <a:cs typeface="Alice"/>
                <a:sym typeface="Alice"/>
              </a:rPr>
              <a:t>ÁO DÀI LÀ TRANG PHỤC TRUYỀN THỐNG CỦA VIỆT NAM, MANG ĐẬM GIÁ TRỊ VĂN HÓA, THẨM MỸ VÀ TINH THẦN DÂN TỘC. QUA THỜI GIAN, ÁO DÀI KHÔNG CHỈ LÀ TRANG PHỤC MÀ CÒN LÀ BIỂU TƯỢNG CỦA VẺ ĐẸP VÀ BẢN SẮC VIỆT.</a:t>
            </a:r>
          </a:p>
        </p:txBody>
      </p:sp>
      <p:sp>
        <p:nvSpPr>
          <p:cNvPr name="Freeform 7" id="7"/>
          <p:cNvSpPr/>
          <p:nvPr/>
        </p:nvSpPr>
        <p:spPr>
          <a:xfrm flipH="false" flipV="false" rot="0">
            <a:off x="4670002" y="8384926"/>
            <a:ext cx="1036297" cy="1746748"/>
          </a:xfrm>
          <a:custGeom>
            <a:avLst/>
            <a:gdLst/>
            <a:ahLst/>
            <a:cxnLst/>
            <a:rect r="r" b="b" t="t" l="l"/>
            <a:pathLst>
              <a:path h="1746748" w="1036297">
                <a:moveTo>
                  <a:pt x="0" y="0"/>
                </a:moveTo>
                <a:lnTo>
                  <a:pt x="1036296" y="0"/>
                </a:lnTo>
                <a:lnTo>
                  <a:pt x="1036296" y="1746748"/>
                </a:lnTo>
                <a:lnTo>
                  <a:pt x="0" y="1746748"/>
                </a:lnTo>
                <a:lnTo>
                  <a:pt x="0" y="0"/>
                </a:lnTo>
                <a:close/>
              </a:path>
            </a:pathLst>
          </a:custGeom>
          <a:blipFill>
            <a:blip r:embed="rId3"/>
            <a:stretch>
              <a:fillRect l="0" t="0" r="0" b="0"/>
            </a:stretch>
          </a:blipFill>
        </p:spPr>
      </p:sp>
      <p:sp>
        <p:nvSpPr>
          <p:cNvPr name="Freeform 8" id="8"/>
          <p:cNvSpPr/>
          <p:nvPr/>
        </p:nvSpPr>
        <p:spPr>
          <a:xfrm flipH="false" flipV="false" rot="0">
            <a:off x="6580451" y="8384926"/>
            <a:ext cx="1036297" cy="1746748"/>
          </a:xfrm>
          <a:custGeom>
            <a:avLst/>
            <a:gdLst/>
            <a:ahLst/>
            <a:cxnLst/>
            <a:rect r="r" b="b" t="t" l="l"/>
            <a:pathLst>
              <a:path h="1746748" w="1036297">
                <a:moveTo>
                  <a:pt x="0" y="0"/>
                </a:moveTo>
                <a:lnTo>
                  <a:pt x="1036296" y="0"/>
                </a:lnTo>
                <a:lnTo>
                  <a:pt x="1036296" y="1746748"/>
                </a:lnTo>
                <a:lnTo>
                  <a:pt x="0" y="1746748"/>
                </a:lnTo>
                <a:lnTo>
                  <a:pt x="0" y="0"/>
                </a:lnTo>
                <a:close/>
              </a:path>
            </a:pathLst>
          </a:custGeom>
          <a:blipFill>
            <a:blip r:embed="rId3"/>
            <a:stretch>
              <a:fillRect l="0" t="0" r="0" b="0"/>
            </a:stretch>
          </a:blipFill>
        </p:spPr>
      </p:sp>
      <p:sp>
        <p:nvSpPr>
          <p:cNvPr name="Freeform 9" id="9"/>
          <p:cNvSpPr/>
          <p:nvPr/>
        </p:nvSpPr>
        <p:spPr>
          <a:xfrm flipH="false" flipV="false" rot="0">
            <a:off x="8107703" y="8384926"/>
            <a:ext cx="1036297" cy="1746748"/>
          </a:xfrm>
          <a:custGeom>
            <a:avLst/>
            <a:gdLst/>
            <a:ahLst/>
            <a:cxnLst/>
            <a:rect r="r" b="b" t="t" l="l"/>
            <a:pathLst>
              <a:path h="1746748" w="1036297">
                <a:moveTo>
                  <a:pt x="0" y="0"/>
                </a:moveTo>
                <a:lnTo>
                  <a:pt x="1036297" y="0"/>
                </a:lnTo>
                <a:lnTo>
                  <a:pt x="1036297" y="1746748"/>
                </a:lnTo>
                <a:lnTo>
                  <a:pt x="0" y="1746748"/>
                </a:lnTo>
                <a:lnTo>
                  <a:pt x="0" y="0"/>
                </a:lnTo>
                <a:close/>
              </a:path>
            </a:pathLst>
          </a:custGeom>
          <a:blipFill>
            <a:blip r:embed="rId3"/>
            <a:stretch>
              <a:fillRect l="0" t="0" r="0" b="0"/>
            </a:stretch>
          </a:blipFill>
        </p:spPr>
      </p:sp>
      <p:sp>
        <p:nvSpPr>
          <p:cNvPr name="Freeform 10" id="10"/>
          <p:cNvSpPr/>
          <p:nvPr/>
        </p:nvSpPr>
        <p:spPr>
          <a:xfrm flipH="false" flipV="false" rot="0">
            <a:off x="9624006" y="8384926"/>
            <a:ext cx="1036297" cy="1746748"/>
          </a:xfrm>
          <a:custGeom>
            <a:avLst/>
            <a:gdLst/>
            <a:ahLst/>
            <a:cxnLst/>
            <a:rect r="r" b="b" t="t" l="l"/>
            <a:pathLst>
              <a:path h="1746748" w="1036297">
                <a:moveTo>
                  <a:pt x="0" y="0"/>
                </a:moveTo>
                <a:lnTo>
                  <a:pt x="1036297" y="0"/>
                </a:lnTo>
                <a:lnTo>
                  <a:pt x="1036297" y="1746748"/>
                </a:lnTo>
                <a:lnTo>
                  <a:pt x="0" y="1746748"/>
                </a:lnTo>
                <a:lnTo>
                  <a:pt x="0" y="0"/>
                </a:lnTo>
                <a:close/>
              </a:path>
            </a:pathLst>
          </a:custGeom>
          <a:blipFill>
            <a:blip r:embed="rId3"/>
            <a:stretch>
              <a:fillRect l="0" t="0" r="0" b="0"/>
            </a:stretch>
          </a:blipFill>
        </p:spPr>
      </p:sp>
      <p:sp>
        <p:nvSpPr>
          <p:cNvPr name="Freeform 11" id="11"/>
          <p:cNvSpPr/>
          <p:nvPr/>
        </p:nvSpPr>
        <p:spPr>
          <a:xfrm flipH="false" flipV="false" rot="0">
            <a:off x="3157455" y="8384926"/>
            <a:ext cx="1036297" cy="1746748"/>
          </a:xfrm>
          <a:custGeom>
            <a:avLst/>
            <a:gdLst/>
            <a:ahLst/>
            <a:cxnLst/>
            <a:rect r="r" b="b" t="t" l="l"/>
            <a:pathLst>
              <a:path h="1746748" w="1036297">
                <a:moveTo>
                  <a:pt x="0" y="0"/>
                </a:moveTo>
                <a:lnTo>
                  <a:pt x="1036297" y="0"/>
                </a:lnTo>
                <a:lnTo>
                  <a:pt x="1036297" y="1746748"/>
                </a:lnTo>
                <a:lnTo>
                  <a:pt x="0" y="1746748"/>
                </a:lnTo>
                <a:lnTo>
                  <a:pt x="0" y="0"/>
                </a:lnTo>
                <a:close/>
              </a:path>
            </a:pathLst>
          </a:custGeom>
          <a:blipFill>
            <a:blip r:embed="rId3"/>
            <a:stretch>
              <a:fillRect l="0" t="0" r="0" b="0"/>
            </a:stretch>
          </a:blipFill>
        </p:spPr>
      </p:sp>
      <p:sp>
        <p:nvSpPr>
          <p:cNvPr name="Freeform 12" id="12"/>
          <p:cNvSpPr/>
          <p:nvPr/>
        </p:nvSpPr>
        <p:spPr>
          <a:xfrm flipH="false" flipV="false" rot="0">
            <a:off x="1644908" y="8384926"/>
            <a:ext cx="1036297" cy="1746748"/>
          </a:xfrm>
          <a:custGeom>
            <a:avLst/>
            <a:gdLst/>
            <a:ahLst/>
            <a:cxnLst/>
            <a:rect r="r" b="b" t="t" l="l"/>
            <a:pathLst>
              <a:path h="1746748" w="1036297">
                <a:moveTo>
                  <a:pt x="0" y="0"/>
                </a:moveTo>
                <a:lnTo>
                  <a:pt x="1036297" y="0"/>
                </a:lnTo>
                <a:lnTo>
                  <a:pt x="1036297" y="1746748"/>
                </a:lnTo>
                <a:lnTo>
                  <a:pt x="0" y="1746748"/>
                </a:lnTo>
                <a:lnTo>
                  <a:pt x="0" y="0"/>
                </a:lnTo>
                <a:close/>
              </a:path>
            </a:pathLst>
          </a:custGeom>
          <a:blipFill>
            <a:blip r:embed="rId3"/>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A60007"/>
        </a:solidFill>
      </p:bgPr>
    </p:bg>
    <p:spTree>
      <p:nvGrpSpPr>
        <p:cNvPr id="1" name=""/>
        <p:cNvGrpSpPr/>
        <p:nvPr/>
      </p:nvGrpSpPr>
      <p:grpSpPr>
        <a:xfrm>
          <a:off x="0" y="0"/>
          <a:ext cx="0" cy="0"/>
          <a:chOff x="0" y="0"/>
          <a:chExt cx="0" cy="0"/>
        </a:xfrm>
      </p:grpSpPr>
      <p:grpSp>
        <p:nvGrpSpPr>
          <p:cNvPr name="Group 2" id="2"/>
          <p:cNvGrpSpPr/>
          <p:nvPr/>
        </p:nvGrpSpPr>
        <p:grpSpPr>
          <a:xfrm rot="0">
            <a:off x="360350" y="441220"/>
            <a:ext cx="17567300" cy="9404560"/>
            <a:chOff x="0" y="0"/>
            <a:chExt cx="4626779" cy="2476921"/>
          </a:xfrm>
        </p:grpSpPr>
        <p:sp>
          <p:nvSpPr>
            <p:cNvPr name="Freeform 3" id="3"/>
            <p:cNvSpPr/>
            <p:nvPr/>
          </p:nvSpPr>
          <p:spPr>
            <a:xfrm flipH="false" flipV="false" rot="0">
              <a:off x="0" y="0"/>
              <a:ext cx="4626779" cy="2476921"/>
            </a:xfrm>
            <a:custGeom>
              <a:avLst/>
              <a:gdLst/>
              <a:ahLst/>
              <a:cxnLst/>
              <a:rect r="r" b="b" t="t" l="l"/>
              <a:pathLst>
                <a:path h="2476921" w="4626779">
                  <a:moveTo>
                    <a:pt x="22476" y="0"/>
                  </a:moveTo>
                  <a:lnTo>
                    <a:pt x="4604303" y="0"/>
                  </a:lnTo>
                  <a:cubicBezTo>
                    <a:pt x="4616716" y="0"/>
                    <a:pt x="4626779" y="10063"/>
                    <a:pt x="4626779" y="22476"/>
                  </a:cubicBezTo>
                  <a:lnTo>
                    <a:pt x="4626779" y="2454445"/>
                  </a:lnTo>
                  <a:cubicBezTo>
                    <a:pt x="4626779" y="2466858"/>
                    <a:pt x="4616716" y="2476921"/>
                    <a:pt x="4604303" y="2476921"/>
                  </a:cubicBezTo>
                  <a:lnTo>
                    <a:pt x="22476" y="2476921"/>
                  </a:lnTo>
                  <a:cubicBezTo>
                    <a:pt x="10063" y="2476921"/>
                    <a:pt x="0" y="2466858"/>
                    <a:pt x="0" y="2454445"/>
                  </a:cubicBezTo>
                  <a:lnTo>
                    <a:pt x="0" y="22476"/>
                  </a:lnTo>
                  <a:cubicBezTo>
                    <a:pt x="0" y="10063"/>
                    <a:pt x="10063" y="0"/>
                    <a:pt x="22476" y="0"/>
                  </a:cubicBezTo>
                  <a:close/>
                </a:path>
              </a:pathLst>
            </a:custGeom>
            <a:solidFill>
              <a:srgbClr val="FAE9A4"/>
            </a:solidFill>
          </p:spPr>
        </p:sp>
        <p:sp>
          <p:nvSpPr>
            <p:cNvPr name="TextBox 4" id="4"/>
            <p:cNvSpPr txBox="true"/>
            <p:nvPr/>
          </p:nvSpPr>
          <p:spPr>
            <a:xfrm>
              <a:off x="0" y="-95250"/>
              <a:ext cx="4626779" cy="2572171"/>
            </a:xfrm>
            <a:prstGeom prst="rect">
              <a:avLst/>
            </a:prstGeom>
          </p:spPr>
          <p:txBody>
            <a:bodyPr anchor="ctr" rtlCol="false" tIns="50800" lIns="50800" bIns="50800" rIns="50800"/>
            <a:lstStyle/>
            <a:p>
              <a:pPr algn="ctr">
                <a:lnSpc>
                  <a:spcPts val="2912"/>
                </a:lnSpc>
              </a:pPr>
            </a:p>
          </p:txBody>
        </p:sp>
      </p:grpSp>
      <p:sp>
        <p:nvSpPr>
          <p:cNvPr name="Freeform 5" id="5"/>
          <p:cNvSpPr/>
          <p:nvPr/>
        </p:nvSpPr>
        <p:spPr>
          <a:xfrm flipH="false" flipV="false" rot="0">
            <a:off x="13847653" y="457790"/>
            <a:ext cx="3663675" cy="5388655"/>
          </a:xfrm>
          <a:custGeom>
            <a:avLst/>
            <a:gdLst/>
            <a:ahLst/>
            <a:cxnLst/>
            <a:rect r="r" b="b" t="t" l="l"/>
            <a:pathLst>
              <a:path h="5388655" w="3663675">
                <a:moveTo>
                  <a:pt x="0" y="0"/>
                </a:moveTo>
                <a:lnTo>
                  <a:pt x="3663674" y="0"/>
                </a:lnTo>
                <a:lnTo>
                  <a:pt x="3663674" y="5388655"/>
                </a:lnTo>
                <a:lnTo>
                  <a:pt x="0" y="5388655"/>
                </a:lnTo>
                <a:lnTo>
                  <a:pt x="0" y="0"/>
                </a:lnTo>
                <a:close/>
              </a:path>
            </a:pathLst>
          </a:custGeom>
          <a:blipFill>
            <a:blip r:embed="rId2"/>
            <a:stretch>
              <a:fillRect l="0" t="0" r="0" b="0"/>
            </a:stretch>
          </a:blipFill>
        </p:spPr>
      </p:sp>
      <p:sp>
        <p:nvSpPr>
          <p:cNvPr name="Freeform 6" id="6"/>
          <p:cNvSpPr/>
          <p:nvPr/>
        </p:nvSpPr>
        <p:spPr>
          <a:xfrm flipH="false" flipV="false" rot="0">
            <a:off x="780841" y="5906847"/>
            <a:ext cx="8363159" cy="3481127"/>
          </a:xfrm>
          <a:custGeom>
            <a:avLst/>
            <a:gdLst/>
            <a:ahLst/>
            <a:cxnLst/>
            <a:rect r="r" b="b" t="t" l="l"/>
            <a:pathLst>
              <a:path h="3481127" w="8363159">
                <a:moveTo>
                  <a:pt x="0" y="0"/>
                </a:moveTo>
                <a:lnTo>
                  <a:pt x="8363159" y="0"/>
                </a:lnTo>
                <a:lnTo>
                  <a:pt x="8363159" y="3481127"/>
                </a:lnTo>
                <a:lnTo>
                  <a:pt x="0" y="3481127"/>
                </a:lnTo>
                <a:lnTo>
                  <a:pt x="0" y="0"/>
                </a:lnTo>
                <a:close/>
              </a:path>
            </a:pathLst>
          </a:custGeom>
          <a:blipFill>
            <a:blip r:embed="rId3"/>
            <a:stretch>
              <a:fillRect l="0" t="-8465" r="0" b="0"/>
            </a:stretch>
          </a:blipFill>
        </p:spPr>
      </p:sp>
      <p:sp>
        <p:nvSpPr>
          <p:cNvPr name="Freeform 7" id="7"/>
          <p:cNvSpPr/>
          <p:nvPr/>
        </p:nvSpPr>
        <p:spPr>
          <a:xfrm flipH="false" flipV="false" rot="0">
            <a:off x="9436600" y="5906847"/>
            <a:ext cx="4118452" cy="3351453"/>
          </a:xfrm>
          <a:custGeom>
            <a:avLst/>
            <a:gdLst/>
            <a:ahLst/>
            <a:cxnLst/>
            <a:rect r="r" b="b" t="t" l="l"/>
            <a:pathLst>
              <a:path h="3351453" w="4118452">
                <a:moveTo>
                  <a:pt x="0" y="0"/>
                </a:moveTo>
                <a:lnTo>
                  <a:pt x="4118452" y="0"/>
                </a:lnTo>
                <a:lnTo>
                  <a:pt x="4118452" y="3351453"/>
                </a:lnTo>
                <a:lnTo>
                  <a:pt x="0" y="3351453"/>
                </a:lnTo>
                <a:lnTo>
                  <a:pt x="0" y="0"/>
                </a:lnTo>
                <a:close/>
              </a:path>
            </a:pathLst>
          </a:custGeom>
          <a:blipFill>
            <a:blip r:embed="rId4"/>
            <a:stretch>
              <a:fillRect l="0" t="0" r="0" b="0"/>
            </a:stretch>
          </a:blipFill>
        </p:spPr>
      </p:sp>
      <p:sp>
        <p:nvSpPr>
          <p:cNvPr name="Freeform 8" id="8"/>
          <p:cNvSpPr/>
          <p:nvPr/>
        </p:nvSpPr>
        <p:spPr>
          <a:xfrm flipH="false" flipV="false" rot="0">
            <a:off x="13847653" y="6268704"/>
            <a:ext cx="3930343" cy="2757414"/>
          </a:xfrm>
          <a:custGeom>
            <a:avLst/>
            <a:gdLst/>
            <a:ahLst/>
            <a:cxnLst/>
            <a:rect r="r" b="b" t="t" l="l"/>
            <a:pathLst>
              <a:path h="2757414" w="3930343">
                <a:moveTo>
                  <a:pt x="0" y="0"/>
                </a:moveTo>
                <a:lnTo>
                  <a:pt x="3930343" y="0"/>
                </a:lnTo>
                <a:lnTo>
                  <a:pt x="3930343" y="2757413"/>
                </a:lnTo>
                <a:lnTo>
                  <a:pt x="0" y="2757413"/>
                </a:lnTo>
                <a:lnTo>
                  <a:pt x="0" y="0"/>
                </a:lnTo>
                <a:close/>
              </a:path>
            </a:pathLst>
          </a:custGeom>
          <a:blipFill>
            <a:blip r:embed="rId5"/>
            <a:stretch>
              <a:fillRect l="0" t="0" r="0" b="0"/>
            </a:stretch>
          </a:blipFill>
        </p:spPr>
      </p:sp>
      <p:sp>
        <p:nvSpPr>
          <p:cNvPr name="TextBox 9" id="9"/>
          <p:cNvSpPr txBox="true"/>
          <p:nvPr/>
        </p:nvSpPr>
        <p:spPr>
          <a:xfrm rot="0">
            <a:off x="659100" y="660700"/>
            <a:ext cx="13188553" cy="4830436"/>
          </a:xfrm>
          <a:prstGeom prst="rect">
            <a:avLst/>
          </a:prstGeom>
        </p:spPr>
        <p:txBody>
          <a:bodyPr anchor="t" rtlCol="false" tIns="0" lIns="0" bIns="0" rIns="0">
            <a:spAutoFit/>
          </a:bodyPr>
          <a:lstStyle/>
          <a:p>
            <a:pPr algn="l">
              <a:lnSpc>
                <a:spcPts val="5242"/>
              </a:lnSpc>
              <a:spcBef>
                <a:spcPct val="0"/>
              </a:spcBef>
            </a:pPr>
            <a:r>
              <a:rPr lang="en-US" sz="3083" spc="370">
                <a:solidFill>
                  <a:srgbClr val="A60007"/>
                </a:solidFill>
                <a:latin typeface="Alice"/>
                <a:ea typeface="Alice"/>
                <a:cs typeface="Alice"/>
                <a:sym typeface="Alice"/>
              </a:rPr>
              <a:t> 2 CHẤT LLỆU</a:t>
            </a:r>
          </a:p>
          <a:p>
            <a:pPr algn="l" marL="665756" indent="-332878" lvl="1">
              <a:lnSpc>
                <a:spcPts val="3638"/>
              </a:lnSpc>
              <a:buFont typeface="Arial"/>
              <a:buChar char="•"/>
            </a:pPr>
            <a:r>
              <a:rPr lang="en-US" sz="3083" spc="52">
                <a:solidFill>
                  <a:srgbClr val="000000"/>
                </a:solidFill>
                <a:latin typeface="Alice"/>
                <a:ea typeface="Alice"/>
                <a:cs typeface="Alice"/>
                <a:sym typeface="Alice"/>
              </a:rPr>
              <a:t>LỤA TƠ TẰM: MỀM MẠI, THOÁNG MÁT, TÔN DÁNG.</a:t>
            </a:r>
          </a:p>
          <a:p>
            <a:pPr algn="l" marL="665756" indent="-332878" lvl="1">
              <a:lnSpc>
                <a:spcPts val="3638"/>
              </a:lnSpc>
              <a:buFont typeface="Arial"/>
              <a:buChar char="•"/>
            </a:pPr>
          </a:p>
          <a:p>
            <a:pPr algn="l" marL="665756" indent="-332878" lvl="1">
              <a:lnSpc>
                <a:spcPts val="3638"/>
              </a:lnSpc>
              <a:buFont typeface="Arial"/>
              <a:buChar char="•"/>
            </a:pPr>
            <a:r>
              <a:rPr lang="en-US" sz="3083" spc="52">
                <a:solidFill>
                  <a:srgbClr val="000000"/>
                </a:solidFill>
                <a:latin typeface="Alice"/>
                <a:ea typeface="Alice"/>
                <a:cs typeface="Alice"/>
                <a:sym typeface="Alice"/>
              </a:rPr>
              <a:t>GẤM: SANG TRỌNG, THƯỜNG DÙNG TRONG LỄ HỘI, CƯỚI HỎI.</a:t>
            </a:r>
          </a:p>
          <a:p>
            <a:pPr algn="l" marL="665756" indent="-332878" lvl="1">
              <a:lnSpc>
                <a:spcPts val="3638"/>
              </a:lnSpc>
              <a:buFont typeface="Arial"/>
              <a:buChar char="•"/>
            </a:pPr>
          </a:p>
          <a:p>
            <a:pPr algn="l" marL="665756" indent="-332878" lvl="1">
              <a:lnSpc>
                <a:spcPts val="3638"/>
              </a:lnSpc>
              <a:buFont typeface="Arial"/>
              <a:buChar char="•"/>
            </a:pPr>
            <a:r>
              <a:rPr lang="en-US" sz="3083" spc="52">
                <a:solidFill>
                  <a:srgbClr val="000000"/>
                </a:solidFill>
                <a:latin typeface="Alice"/>
                <a:ea typeface="Alice"/>
                <a:cs typeface="Alice"/>
                <a:sym typeface="Alice"/>
              </a:rPr>
              <a:t>VOAN, CHIFFON: NHẸ NHÀNG, TRẺ TRUNG, HIỆN ĐẠI.</a:t>
            </a:r>
          </a:p>
          <a:p>
            <a:pPr algn="l" marL="665756" indent="-332878" lvl="1">
              <a:lnSpc>
                <a:spcPts val="3638"/>
              </a:lnSpc>
              <a:buFont typeface="Arial"/>
              <a:buChar char="•"/>
            </a:pPr>
          </a:p>
          <a:p>
            <a:pPr algn="l" marL="665756" indent="-332878" lvl="1">
              <a:lnSpc>
                <a:spcPts val="3638"/>
              </a:lnSpc>
              <a:buFont typeface="Arial"/>
              <a:buChar char="•"/>
            </a:pPr>
            <a:r>
              <a:rPr lang="en-US" sz="3083" spc="52">
                <a:solidFill>
                  <a:srgbClr val="000000"/>
                </a:solidFill>
                <a:latin typeface="Alice"/>
                <a:ea typeface="Alice"/>
                <a:cs typeface="Alice"/>
                <a:sym typeface="Alice"/>
              </a:rPr>
              <a:t>NHUNG: ẤM ÁP, QUÝ PHÁI VÀO MÙA LẠNH. </a:t>
            </a:r>
          </a:p>
          <a:p>
            <a:pPr algn="l" marL="665756" indent="-332878" lvl="1">
              <a:lnSpc>
                <a:spcPts val="3638"/>
              </a:lnSpc>
              <a:buFont typeface="Arial"/>
              <a:buChar char="•"/>
            </a:pPr>
          </a:p>
          <a:p>
            <a:pPr algn="l" marL="665756" indent="-332878" lvl="1">
              <a:lnSpc>
                <a:spcPts val="3638"/>
              </a:lnSpc>
              <a:buFont typeface="Arial"/>
              <a:buChar char="•"/>
            </a:pPr>
            <a:r>
              <a:rPr lang="en-US" sz="3083" spc="52">
                <a:solidFill>
                  <a:srgbClr val="000000"/>
                </a:solidFill>
                <a:latin typeface="Alice"/>
                <a:ea typeface="Alice"/>
                <a:cs typeface="Alice"/>
                <a:sym typeface="Alice"/>
              </a:rPr>
              <a:t>COTTON, LINEN: THOẢI MÁI, TIỆN LỢI CHO ÁO DÀI CÁCH TÂN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A60007"/>
        </a:solidFill>
      </p:bgPr>
    </p:bg>
    <p:spTree>
      <p:nvGrpSpPr>
        <p:cNvPr id="1" name=""/>
        <p:cNvGrpSpPr/>
        <p:nvPr/>
      </p:nvGrpSpPr>
      <p:grpSpPr>
        <a:xfrm>
          <a:off x="0" y="0"/>
          <a:ext cx="0" cy="0"/>
          <a:chOff x="0" y="0"/>
          <a:chExt cx="0" cy="0"/>
        </a:xfrm>
      </p:grpSpPr>
      <p:grpSp>
        <p:nvGrpSpPr>
          <p:cNvPr name="Group 2" id="2"/>
          <p:cNvGrpSpPr/>
          <p:nvPr/>
        </p:nvGrpSpPr>
        <p:grpSpPr>
          <a:xfrm rot="0">
            <a:off x="648684" y="484382"/>
            <a:ext cx="8865271" cy="9003556"/>
            <a:chOff x="0" y="0"/>
            <a:chExt cx="2334886" cy="2371307"/>
          </a:xfrm>
        </p:grpSpPr>
        <p:sp>
          <p:nvSpPr>
            <p:cNvPr name="Freeform 3" id="3"/>
            <p:cNvSpPr/>
            <p:nvPr/>
          </p:nvSpPr>
          <p:spPr>
            <a:xfrm flipH="false" flipV="false" rot="0">
              <a:off x="0" y="0"/>
              <a:ext cx="2334886" cy="2371307"/>
            </a:xfrm>
            <a:custGeom>
              <a:avLst/>
              <a:gdLst/>
              <a:ahLst/>
              <a:cxnLst/>
              <a:rect r="r" b="b" t="t" l="l"/>
              <a:pathLst>
                <a:path h="2371307" w="2334886">
                  <a:moveTo>
                    <a:pt x="44538" y="0"/>
                  </a:moveTo>
                  <a:lnTo>
                    <a:pt x="2290349" y="0"/>
                  </a:lnTo>
                  <a:cubicBezTo>
                    <a:pt x="2314946" y="0"/>
                    <a:pt x="2334886" y="19940"/>
                    <a:pt x="2334886" y="44538"/>
                  </a:cubicBezTo>
                  <a:lnTo>
                    <a:pt x="2334886" y="2326769"/>
                  </a:lnTo>
                  <a:cubicBezTo>
                    <a:pt x="2334886" y="2351367"/>
                    <a:pt x="2314946" y="2371307"/>
                    <a:pt x="2290349" y="2371307"/>
                  </a:cubicBezTo>
                  <a:lnTo>
                    <a:pt x="44538" y="2371307"/>
                  </a:lnTo>
                  <a:cubicBezTo>
                    <a:pt x="19940" y="2371307"/>
                    <a:pt x="0" y="2351367"/>
                    <a:pt x="0" y="2326769"/>
                  </a:cubicBezTo>
                  <a:lnTo>
                    <a:pt x="0" y="44538"/>
                  </a:lnTo>
                  <a:cubicBezTo>
                    <a:pt x="0" y="19940"/>
                    <a:pt x="19940" y="0"/>
                    <a:pt x="44538" y="0"/>
                  </a:cubicBezTo>
                  <a:close/>
                </a:path>
              </a:pathLst>
            </a:custGeom>
            <a:solidFill>
              <a:srgbClr val="FAE9A4"/>
            </a:solidFill>
          </p:spPr>
        </p:sp>
        <p:sp>
          <p:nvSpPr>
            <p:cNvPr name="TextBox 4" id="4"/>
            <p:cNvSpPr txBox="true"/>
            <p:nvPr/>
          </p:nvSpPr>
          <p:spPr>
            <a:xfrm>
              <a:off x="0" y="-95250"/>
              <a:ext cx="2334886" cy="2466557"/>
            </a:xfrm>
            <a:prstGeom prst="rect">
              <a:avLst/>
            </a:prstGeom>
          </p:spPr>
          <p:txBody>
            <a:bodyPr anchor="ctr" rtlCol="false" tIns="50800" lIns="50800" bIns="50800" rIns="50800"/>
            <a:lstStyle/>
            <a:p>
              <a:pPr algn="ctr">
                <a:lnSpc>
                  <a:spcPts val="2912"/>
                </a:lnSpc>
              </a:pPr>
            </a:p>
          </p:txBody>
        </p:sp>
      </p:grpSp>
      <p:sp>
        <p:nvSpPr>
          <p:cNvPr name="Freeform 5" id="5"/>
          <p:cNvSpPr/>
          <p:nvPr/>
        </p:nvSpPr>
        <p:spPr>
          <a:xfrm flipH="false" flipV="false" rot="0">
            <a:off x="291051" y="9258300"/>
            <a:ext cx="1475298" cy="1158611"/>
          </a:xfrm>
          <a:custGeom>
            <a:avLst/>
            <a:gdLst/>
            <a:ahLst/>
            <a:cxnLst/>
            <a:rect r="r" b="b" t="t" l="l"/>
            <a:pathLst>
              <a:path h="1158611" w="1475298">
                <a:moveTo>
                  <a:pt x="0" y="0"/>
                </a:moveTo>
                <a:lnTo>
                  <a:pt x="1475298" y="0"/>
                </a:lnTo>
                <a:lnTo>
                  <a:pt x="1475298" y="1158611"/>
                </a:lnTo>
                <a:lnTo>
                  <a:pt x="0" y="11586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7858809" y="8610583"/>
            <a:ext cx="7737640" cy="7167781"/>
          </a:xfrm>
          <a:prstGeom prst="rect">
            <a:avLst/>
          </a:prstGeom>
        </p:spPr>
        <p:txBody>
          <a:bodyPr anchor="t" rtlCol="false" tIns="0" lIns="0" bIns="0" rIns="0">
            <a:spAutoFit/>
          </a:bodyPr>
          <a:lstStyle/>
          <a:p>
            <a:pPr algn="just">
              <a:lnSpc>
                <a:spcPts val="3796"/>
              </a:lnSpc>
            </a:pPr>
          </a:p>
          <a:p>
            <a:pPr algn="just">
              <a:lnSpc>
                <a:spcPts val="3796"/>
              </a:lnSpc>
            </a:pPr>
            <a:r>
              <a:rPr lang="en-US" sz="3759" spc="451">
                <a:solidFill>
                  <a:srgbClr val="000000"/>
                </a:solidFill>
                <a:latin typeface="Alice"/>
                <a:ea typeface="Alice"/>
                <a:cs typeface="Alice"/>
                <a:sym typeface="Alice"/>
              </a:rPr>
              <a:t>4. HỌA TIẾT VÀ TRANG TRÍ</a:t>
            </a:r>
          </a:p>
          <a:p>
            <a:pPr algn="just">
              <a:lnSpc>
                <a:spcPts val="3796"/>
              </a:lnSpc>
            </a:pPr>
          </a:p>
          <a:p>
            <a:pPr algn="just">
              <a:lnSpc>
                <a:spcPts val="3796"/>
              </a:lnSpc>
            </a:pPr>
            <a:r>
              <a:rPr lang="en-US" sz="3759" spc="451">
                <a:solidFill>
                  <a:srgbClr val="000000"/>
                </a:solidFill>
                <a:latin typeface="Alice"/>
                <a:ea typeface="Alice"/>
                <a:cs typeface="Alice"/>
                <a:sym typeface="Alice"/>
              </a:rPr>
              <a:t>TRUYỀN THỐNG: HOA SEN, RỒNG, PHƯỢNG – MANG Ý NGHĨA VĂN HÓA.</a:t>
            </a:r>
          </a:p>
          <a:p>
            <a:pPr algn="just">
              <a:lnSpc>
                <a:spcPts val="3796"/>
              </a:lnSpc>
            </a:pPr>
          </a:p>
          <a:p>
            <a:pPr algn="just">
              <a:lnSpc>
                <a:spcPts val="3796"/>
              </a:lnSpc>
            </a:pPr>
            <a:r>
              <a:rPr lang="en-US" sz="3759" spc="451">
                <a:solidFill>
                  <a:srgbClr val="000000"/>
                </a:solidFill>
                <a:latin typeface="Alice"/>
                <a:ea typeface="Alice"/>
                <a:cs typeface="Alice"/>
                <a:sym typeface="Alice"/>
              </a:rPr>
              <a:t>HIỆN ĐẠI: HÌNH HỌC, HOA LÁ CÁCH ĐIỆU.</a:t>
            </a:r>
          </a:p>
          <a:p>
            <a:pPr algn="just">
              <a:lnSpc>
                <a:spcPts val="3796"/>
              </a:lnSpc>
            </a:pPr>
          </a:p>
          <a:p>
            <a:pPr algn="just">
              <a:lnSpc>
                <a:spcPts val="3796"/>
              </a:lnSpc>
            </a:pPr>
            <a:r>
              <a:rPr lang="en-US" sz="3759" spc="451">
                <a:solidFill>
                  <a:srgbClr val="000000"/>
                </a:solidFill>
                <a:latin typeface="Alice"/>
                <a:ea typeface="Alice"/>
                <a:cs typeface="Alice"/>
                <a:sym typeface="Alice"/>
              </a:rPr>
              <a:t>KỸ THUẬT: THÊU TAY, IN LỤA, VẼ TAY, ĐÍNH HẠT – TẠO NÊN SỰ TINH TẾ, ĐỘC ĐÁO.</a:t>
            </a:r>
          </a:p>
          <a:p>
            <a:pPr algn="just">
              <a:lnSpc>
                <a:spcPts val="3796"/>
              </a:lnSpc>
            </a:pPr>
          </a:p>
        </p:txBody>
      </p:sp>
      <p:sp>
        <p:nvSpPr>
          <p:cNvPr name="Freeform 7" id="7"/>
          <p:cNvSpPr/>
          <p:nvPr/>
        </p:nvSpPr>
        <p:spPr>
          <a:xfrm flipH="false" flipV="false" rot="0">
            <a:off x="4324255" y="9308164"/>
            <a:ext cx="1475298" cy="1158611"/>
          </a:xfrm>
          <a:custGeom>
            <a:avLst/>
            <a:gdLst/>
            <a:ahLst/>
            <a:cxnLst/>
            <a:rect r="r" b="b" t="t" l="l"/>
            <a:pathLst>
              <a:path h="1158611" w="1475298">
                <a:moveTo>
                  <a:pt x="0" y="0"/>
                </a:moveTo>
                <a:lnTo>
                  <a:pt x="1475298" y="0"/>
                </a:lnTo>
                <a:lnTo>
                  <a:pt x="1475298" y="1158611"/>
                </a:lnTo>
                <a:lnTo>
                  <a:pt x="0" y="11586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918749" y="9258300"/>
            <a:ext cx="1475298" cy="1158611"/>
          </a:xfrm>
          <a:custGeom>
            <a:avLst/>
            <a:gdLst/>
            <a:ahLst/>
            <a:cxnLst/>
            <a:rect r="r" b="b" t="t" l="l"/>
            <a:pathLst>
              <a:path h="1158611" w="1475298">
                <a:moveTo>
                  <a:pt x="0" y="0"/>
                </a:moveTo>
                <a:lnTo>
                  <a:pt x="1475298" y="0"/>
                </a:lnTo>
                <a:lnTo>
                  <a:pt x="1475298" y="1158611"/>
                </a:lnTo>
                <a:lnTo>
                  <a:pt x="0" y="11586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8288000" y="7200900"/>
            <a:ext cx="5028215" cy="6172200"/>
          </a:xfrm>
          <a:custGeom>
            <a:avLst/>
            <a:gdLst/>
            <a:ahLst/>
            <a:cxnLst/>
            <a:rect r="r" b="b" t="t" l="l"/>
            <a:pathLst>
              <a:path h="6172200" w="5028215">
                <a:moveTo>
                  <a:pt x="0" y="0"/>
                </a:moveTo>
                <a:lnTo>
                  <a:pt x="5028215" y="0"/>
                </a:lnTo>
                <a:lnTo>
                  <a:pt x="5028215" y="6172200"/>
                </a:lnTo>
                <a:lnTo>
                  <a:pt x="0" y="6172200"/>
                </a:lnTo>
                <a:lnTo>
                  <a:pt x="0" y="0"/>
                </a:lnTo>
                <a:close/>
              </a:path>
            </a:pathLst>
          </a:custGeom>
          <a:blipFill>
            <a:blip r:embed="rId4">
              <a:alphaModFix amt="72000"/>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0447406" y="603940"/>
            <a:ext cx="6889272" cy="8883998"/>
          </a:xfrm>
          <a:custGeom>
            <a:avLst/>
            <a:gdLst/>
            <a:ahLst/>
            <a:cxnLst/>
            <a:rect r="r" b="b" t="t" l="l"/>
            <a:pathLst>
              <a:path h="8883998" w="6889272">
                <a:moveTo>
                  <a:pt x="0" y="0"/>
                </a:moveTo>
                <a:lnTo>
                  <a:pt x="6889272" y="0"/>
                </a:lnTo>
                <a:lnTo>
                  <a:pt x="6889272" y="8883998"/>
                </a:lnTo>
                <a:lnTo>
                  <a:pt x="0" y="8883998"/>
                </a:lnTo>
                <a:lnTo>
                  <a:pt x="0" y="0"/>
                </a:lnTo>
                <a:close/>
              </a:path>
            </a:pathLst>
          </a:custGeom>
          <a:blipFill>
            <a:blip r:embed="rId6"/>
            <a:stretch>
              <a:fillRect l="0" t="-15144" r="0" b="-15144"/>
            </a:stretch>
          </a:blipFill>
        </p:spPr>
      </p:sp>
      <p:sp>
        <p:nvSpPr>
          <p:cNvPr name="TextBox 11" id="11"/>
          <p:cNvSpPr txBox="true"/>
          <p:nvPr/>
        </p:nvSpPr>
        <p:spPr>
          <a:xfrm rot="0">
            <a:off x="1009650" y="1271849"/>
            <a:ext cx="8485256" cy="7466722"/>
          </a:xfrm>
          <a:prstGeom prst="rect">
            <a:avLst/>
          </a:prstGeom>
        </p:spPr>
        <p:txBody>
          <a:bodyPr anchor="t" rtlCol="false" tIns="0" lIns="0" bIns="0" rIns="0">
            <a:spAutoFit/>
          </a:bodyPr>
          <a:lstStyle/>
          <a:p>
            <a:pPr algn="l">
              <a:lnSpc>
                <a:spcPts val="3947"/>
              </a:lnSpc>
            </a:pPr>
            <a:r>
              <a:rPr lang="en-US" sz="3688" spc="379">
                <a:solidFill>
                  <a:srgbClr val="000000"/>
                </a:solidFill>
                <a:latin typeface="Alice"/>
                <a:ea typeface="Alice"/>
                <a:cs typeface="Alice"/>
                <a:sym typeface="Alice"/>
              </a:rPr>
              <a:t>3. MÀU SẮC</a:t>
            </a:r>
          </a:p>
          <a:p>
            <a:pPr algn="l">
              <a:lnSpc>
                <a:spcPts val="3947"/>
              </a:lnSpc>
            </a:pPr>
          </a:p>
          <a:p>
            <a:pPr algn="l">
              <a:lnSpc>
                <a:spcPts val="3947"/>
              </a:lnSpc>
            </a:pPr>
            <a:r>
              <a:rPr lang="en-US" sz="3688" spc="379">
                <a:solidFill>
                  <a:srgbClr val="000000"/>
                </a:solidFill>
                <a:latin typeface="Alice"/>
                <a:ea typeface="Alice"/>
                <a:cs typeface="Alice"/>
                <a:sym typeface="Alice"/>
              </a:rPr>
              <a:t>TRUYỀN THỐNG: TRẮNG (NỮ SINH), ĐỎ (CƯỚI HỎI), VÀNG (HOÀNG GIA).</a:t>
            </a:r>
          </a:p>
          <a:p>
            <a:pPr algn="l">
              <a:lnSpc>
                <a:spcPts val="3947"/>
              </a:lnSpc>
            </a:pPr>
          </a:p>
          <a:p>
            <a:pPr algn="l">
              <a:lnSpc>
                <a:spcPts val="3947"/>
              </a:lnSpc>
            </a:pPr>
            <a:r>
              <a:rPr lang="en-US" sz="3688" spc="379">
                <a:solidFill>
                  <a:srgbClr val="000000"/>
                </a:solidFill>
                <a:latin typeface="Alice"/>
                <a:ea typeface="Alice"/>
                <a:cs typeface="Alice"/>
                <a:sym typeface="Alice"/>
              </a:rPr>
              <a:t>HIỆN ĐẠI: ĐA DẠNG, THỂ HIỆN PHONG CÁCH CÁ NHÂN.</a:t>
            </a:r>
          </a:p>
          <a:p>
            <a:pPr algn="l">
              <a:lnSpc>
                <a:spcPts val="3947"/>
              </a:lnSpc>
            </a:pPr>
          </a:p>
          <a:p>
            <a:pPr algn="l">
              <a:lnSpc>
                <a:spcPts val="3947"/>
              </a:lnSpc>
            </a:pPr>
            <a:r>
              <a:rPr lang="en-US" sz="3688" spc="379">
                <a:solidFill>
                  <a:srgbClr val="000000"/>
                </a:solidFill>
                <a:latin typeface="Alice"/>
                <a:ea typeface="Alice"/>
                <a:cs typeface="Alice"/>
                <a:sym typeface="Alice"/>
              </a:rPr>
              <a:t>Ý NGHĨA: TRẮNG - TINH KHÔI, ĐỎ - MAY MẮN, VÀNG - CAO QUÝ, XANH/HỒNG/TÍM - DỊU DÀNG, TRẺ TRUNG.</a:t>
            </a:r>
          </a:p>
          <a:p>
            <a:pPr algn="l">
              <a:lnSpc>
                <a:spcPts val="3947"/>
              </a:lnSpc>
            </a:pPr>
            <a:r>
              <a:rPr lang="en-US" sz="3688" spc="379">
                <a:solidFill>
                  <a:srgbClr val="000000"/>
                </a:solidFill>
                <a:latin typeface="Alice"/>
                <a:ea typeface="Alice"/>
                <a:cs typeface="Alice"/>
                <a:sym typeface="Alice"/>
              </a:rPr>
              <a:t>.</a:t>
            </a:r>
          </a:p>
          <a:p>
            <a:pPr algn="l">
              <a:lnSpc>
                <a:spcPts val="3947"/>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A60007"/>
        </a:solidFill>
      </p:bgPr>
    </p:bg>
    <p:spTree>
      <p:nvGrpSpPr>
        <p:cNvPr id="1" name=""/>
        <p:cNvGrpSpPr/>
        <p:nvPr/>
      </p:nvGrpSpPr>
      <p:grpSpPr>
        <a:xfrm>
          <a:off x="0" y="0"/>
          <a:ext cx="0" cy="0"/>
          <a:chOff x="0" y="0"/>
          <a:chExt cx="0" cy="0"/>
        </a:xfrm>
      </p:grpSpPr>
      <p:grpSp>
        <p:nvGrpSpPr>
          <p:cNvPr name="Group 2" id="2"/>
          <p:cNvGrpSpPr/>
          <p:nvPr/>
        </p:nvGrpSpPr>
        <p:grpSpPr>
          <a:xfrm rot="0">
            <a:off x="1391187" y="4740051"/>
            <a:ext cx="16188412" cy="5057302"/>
            <a:chOff x="0" y="0"/>
            <a:chExt cx="4263615" cy="1331964"/>
          </a:xfrm>
        </p:grpSpPr>
        <p:sp>
          <p:nvSpPr>
            <p:cNvPr name="Freeform 3" id="3"/>
            <p:cNvSpPr/>
            <p:nvPr/>
          </p:nvSpPr>
          <p:spPr>
            <a:xfrm flipH="false" flipV="false" rot="0">
              <a:off x="0" y="0"/>
              <a:ext cx="4263615" cy="1331964"/>
            </a:xfrm>
            <a:custGeom>
              <a:avLst/>
              <a:gdLst/>
              <a:ahLst/>
              <a:cxnLst/>
              <a:rect r="r" b="b" t="t" l="l"/>
              <a:pathLst>
                <a:path h="1331964" w="4263615">
                  <a:moveTo>
                    <a:pt x="24390" y="0"/>
                  </a:moveTo>
                  <a:lnTo>
                    <a:pt x="4239225" y="0"/>
                  </a:lnTo>
                  <a:cubicBezTo>
                    <a:pt x="4252695" y="0"/>
                    <a:pt x="4263615" y="10920"/>
                    <a:pt x="4263615" y="24390"/>
                  </a:cubicBezTo>
                  <a:lnTo>
                    <a:pt x="4263615" y="1307574"/>
                  </a:lnTo>
                  <a:cubicBezTo>
                    <a:pt x="4263615" y="1321044"/>
                    <a:pt x="4252695" y="1331964"/>
                    <a:pt x="4239225" y="1331964"/>
                  </a:cubicBezTo>
                  <a:lnTo>
                    <a:pt x="24390" y="1331964"/>
                  </a:lnTo>
                  <a:cubicBezTo>
                    <a:pt x="10920" y="1331964"/>
                    <a:pt x="0" y="1321044"/>
                    <a:pt x="0" y="1307574"/>
                  </a:cubicBezTo>
                  <a:lnTo>
                    <a:pt x="0" y="24390"/>
                  </a:lnTo>
                  <a:cubicBezTo>
                    <a:pt x="0" y="10920"/>
                    <a:pt x="10920" y="0"/>
                    <a:pt x="24390" y="0"/>
                  </a:cubicBezTo>
                  <a:close/>
                </a:path>
              </a:pathLst>
            </a:custGeom>
            <a:solidFill>
              <a:srgbClr val="FAE9A4"/>
            </a:solidFill>
          </p:spPr>
        </p:sp>
        <p:sp>
          <p:nvSpPr>
            <p:cNvPr name="TextBox 4" id="4"/>
            <p:cNvSpPr txBox="true"/>
            <p:nvPr/>
          </p:nvSpPr>
          <p:spPr>
            <a:xfrm>
              <a:off x="0" y="-95250"/>
              <a:ext cx="4263615" cy="1427214"/>
            </a:xfrm>
            <a:prstGeom prst="rect">
              <a:avLst/>
            </a:prstGeom>
          </p:spPr>
          <p:txBody>
            <a:bodyPr anchor="ctr" rtlCol="false" tIns="50800" lIns="50800" bIns="50800" rIns="50800"/>
            <a:lstStyle/>
            <a:p>
              <a:pPr algn="ctr">
                <a:lnSpc>
                  <a:spcPts val="2912"/>
                </a:lnSpc>
              </a:pPr>
            </a:p>
          </p:txBody>
        </p:sp>
      </p:grpSp>
      <p:sp>
        <p:nvSpPr>
          <p:cNvPr name="Freeform 5" id="5"/>
          <p:cNvSpPr/>
          <p:nvPr/>
        </p:nvSpPr>
        <p:spPr>
          <a:xfrm flipH="false" flipV="false" rot="0">
            <a:off x="1613411" y="308662"/>
            <a:ext cx="4552353" cy="4118291"/>
          </a:xfrm>
          <a:custGeom>
            <a:avLst/>
            <a:gdLst/>
            <a:ahLst/>
            <a:cxnLst/>
            <a:rect r="r" b="b" t="t" l="l"/>
            <a:pathLst>
              <a:path h="4118291" w="4552353">
                <a:moveTo>
                  <a:pt x="0" y="0"/>
                </a:moveTo>
                <a:lnTo>
                  <a:pt x="4552353" y="0"/>
                </a:lnTo>
                <a:lnTo>
                  <a:pt x="4552353" y="4118291"/>
                </a:lnTo>
                <a:lnTo>
                  <a:pt x="0" y="4118291"/>
                </a:lnTo>
                <a:lnTo>
                  <a:pt x="0" y="0"/>
                </a:lnTo>
                <a:close/>
              </a:path>
            </a:pathLst>
          </a:custGeom>
          <a:blipFill>
            <a:blip r:embed="rId2"/>
            <a:stretch>
              <a:fillRect l="0" t="0" r="0" b="0"/>
            </a:stretch>
          </a:blipFill>
        </p:spPr>
      </p:sp>
      <p:sp>
        <p:nvSpPr>
          <p:cNvPr name="Freeform 6" id="6"/>
          <p:cNvSpPr/>
          <p:nvPr/>
        </p:nvSpPr>
        <p:spPr>
          <a:xfrm flipH="false" flipV="false" rot="0">
            <a:off x="6914846" y="154331"/>
            <a:ext cx="4672246" cy="4426953"/>
          </a:xfrm>
          <a:custGeom>
            <a:avLst/>
            <a:gdLst/>
            <a:ahLst/>
            <a:cxnLst/>
            <a:rect r="r" b="b" t="t" l="l"/>
            <a:pathLst>
              <a:path h="4426953" w="4672246">
                <a:moveTo>
                  <a:pt x="0" y="0"/>
                </a:moveTo>
                <a:lnTo>
                  <a:pt x="4672246" y="0"/>
                </a:lnTo>
                <a:lnTo>
                  <a:pt x="4672246" y="4426953"/>
                </a:lnTo>
                <a:lnTo>
                  <a:pt x="0" y="4426953"/>
                </a:lnTo>
                <a:lnTo>
                  <a:pt x="0" y="0"/>
                </a:lnTo>
                <a:close/>
              </a:path>
            </a:pathLst>
          </a:custGeom>
          <a:blipFill>
            <a:blip r:embed="rId3"/>
            <a:stretch>
              <a:fillRect l="0" t="0" r="0" b="0"/>
            </a:stretch>
          </a:blipFill>
        </p:spPr>
      </p:sp>
      <p:sp>
        <p:nvSpPr>
          <p:cNvPr name="Freeform 7" id="7"/>
          <p:cNvSpPr/>
          <p:nvPr/>
        </p:nvSpPr>
        <p:spPr>
          <a:xfrm flipH="false" flipV="false" rot="0">
            <a:off x="12586707" y="175669"/>
            <a:ext cx="3841481" cy="4405615"/>
          </a:xfrm>
          <a:custGeom>
            <a:avLst/>
            <a:gdLst/>
            <a:ahLst/>
            <a:cxnLst/>
            <a:rect r="r" b="b" t="t" l="l"/>
            <a:pathLst>
              <a:path h="4405615" w="3841481">
                <a:moveTo>
                  <a:pt x="0" y="0"/>
                </a:moveTo>
                <a:lnTo>
                  <a:pt x="3841482" y="0"/>
                </a:lnTo>
                <a:lnTo>
                  <a:pt x="3841482" y="4405615"/>
                </a:lnTo>
                <a:lnTo>
                  <a:pt x="0" y="4405615"/>
                </a:lnTo>
                <a:lnTo>
                  <a:pt x="0" y="0"/>
                </a:lnTo>
                <a:close/>
              </a:path>
            </a:pathLst>
          </a:custGeom>
          <a:blipFill>
            <a:blip r:embed="rId4"/>
            <a:stretch>
              <a:fillRect l="0" t="0" r="0" b="0"/>
            </a:stretch>
          </a:blipFill>
        </p:spPr>
      </p:sp>
      <p:sp>
        <p:nvSpPr>
          <p:cNvPr name="TextBox 8" id="8"/>
          <p:cNvSpPr txBox="true"/>
          <p:nvPr/>
        </p:nvSpPr>
        <p:spPr>
          <a:xfrm rot="0">
            <a:off x="1859811" y="4607928"/>
            <a:ext cx="14568378" cy="5502524"/>
          </a:xfrm>
          <a:prstGeom prst="rect">
            <a:avLst/>
          </a:prstGeom>
        </p:spPr>
        <p:txBody>
          <a:bodyPr anchor="t" rtlCol="false" tIns="0" lIns="0" bIns="0" rIns="0">
            <a:spAutoFit/>
          </a:bodyPr>
          <a:lstStyle/>
          <a:p>
            <a:pPr algn="just">
              <a:lnSpc>
                <a:spcPts val="1384"/>
              </a:lnSpc>
            </a:pPr>
            <a:r>
              <a:rPr lang="en-US" sz="2769" spc="332">
                <a:solidFill>
                  <a:srgbClr val="000000"/>
                </a:solidFill>
                <a:latin typeface="Alice"/>
                <a:ea typeface="Alice"/>
                <a:cs typeface="Alice"/>
                <a:sym typeface="Alice"/>
              </a:rPr>
              <a:t>3</a:t>
            </a:r>
          </a:p>
          <a:p>
            <a:pPr algn="just">
              <a:lnSpc>
                <a:spcPts val="4708"/>
              </a:lnSpc>
              <a:spcBef>
                <a:spcPct val="0"/>
              </a:spcBef>
            </a:pPr>
          </a:p>
          <a:p>
            <a:pPr algn="just">
              <a:lnSpc>
                <a:spcPts val="4708"/>
              </a:lnSpc>
              <a:spcBef>
                <a:spcPct val="0"/>
              </a:spcBef>
            </a:pPr>
            <a:r>
              <a:rPr lang="en-US" sz="2769" spc="332">
                <a:solidFill>
                  <a:srgbClr val="000000"/>
                </a:solidFill>
                <a:latin typeface="Alice"/>
                <a:ea typeface="Alice"/>
                <a:cs typeface="Alice"/>
                <a:sym typeface="Alice"/>
              </a:rPr>
              <a:t>4. HỌA TIẾT VÀ TRANG TRÍ</a:t>
            </a:r>
          </a:p>
          <a:p>
            <a:pPr algn="just">
              <a:lnSpc>
                <a:spcPts val="4708"/>
              </a:lnSpc>
              <a:spcBef>
                <a:spcPct val="0"/>
              </a:spcBef>
            </a:pPr>
          </a:p>
          <a:p>
            <a:pPr algn="just">
              <a:lnSpc>
                <a:spcPts val="1334"/>
              </a:lnSpc>
            </a:pPr>
            <a:r>
              <a:rPr lang="en-US" sz="2669" spc="320">
                <a:solidFill>
                  <a:srgbClr val="000000"/>
                </a:solidFill>
                <a:latin typeface="Alice"/>
                <a:ea typeface="Alice"/>
                <a:cs typeface="Alice"/>
                <a:sym typeface="Alice"/>
              </a:rPr>
              <a:t>TRUYỀN THỐNG: HOA SEN, RỒNG, PHƯỢNG – MANG Ý NGHĨA VĂN HÓA.</a:t>
            </a:r>
          </a:p>
          <a:p>
            <a:pPr algn="just">
              <a:lnSpc>
                <a:spcPts val="4708"/>
              </a:lnSpc>
              <a:spcBef>
                <a:spcPct val="0"/>
              </a:spcBef>
            </a:pPr>
          </a:p>
          <a:p>
            <a:pPr algn="just">
              <a:lnSpc>
                <a:spcPts val="4708"/>
              </a:lnSpc>
              <a:spcBef>
                <a:spcPct val="0"/>
              </a:spcBef>
            </a:pPr>
            <a:r>
              <a:rPr lang="en-US" sz="2769" spc="332">
                <a:solidFill>
                  <a:srgbClr val="000000"/>
                </a:solidFill>
                <a:latin typeface="Alice"/>
                <a:ea typeface="Alice"/>
                <a:cs typeface="Alice"/>
                <a:sym typeface="Alice"/>
              </a:rPr>
              <a:t>HIỆN ĐẠI: HÌNH HỌC, HOA LÁ CÁCH ĐIỆU.</a:t>
            </a:r>
          </a:p>
          <a:p>
            <a:pPr algn="just">
              <a:lnSpc>
                <a:spcPts val="4708"/>
              </a:lnSpc>
              <a:spcBef>
                <a:spcPct val="0"/>
              </a:spcBef>
            </a:pPr>
          </a:p>
          <a:p>
            <a:pPr algn="just">
              <a:lnSpc>
                <a:spcPts val="4708"/>
              </a:lnSpc>
              <a:spcBef>
                <a:spcPct val="0"/>
              </a:spcBef>
            </a:pPr>
            <a:r>
              <a:rPr lang="en-US" sz="2769" spc="332">
                <a:solidFill>
                  <a:srgbClr val="000000"/>
                </a:solidFill>
                <a:latin typeface="Alice"/>
                <a:ea typeface="Alice"/>
                <a:cs typeface="Alice"/>
                <a:sym typeface="Alice"/>
              </a:rPr>
              <a:t>KỸ THUẬT: THÊU TAY, IN LỤA, VẼ TAY, ĐÍNH HẠT – TẠO NÊN SỰ TINH TẾ, ĐỘC ĐÁO.</a:t>
            </a:r>
          </a:p>
          <a:p>
            <a:pPr algn="just">
              <a:lnSpc>
                <a:spcPts val="4708"/>
              </a:lnSpc>
              <a:spcBef>
                <a:spcPct val="0"/>
              </a:spcBef>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A60007"/>
        </a:solidFill>
      </p:bgPr>
    </p:bg>
    <p:spTree>
      <p:nvGrpSpPr>
        <p:cNvPr id="1" name=""/>
        <p:cNvGrpSpPr/>
        <p:nvPr/>
      </p:nvGrpSpPr>
      <p:grpSpPr>
        <a:xfrm>
          <a:off x="0" y="0"/>
          <a:ext cx="0" cy="0"/>
          <a:chOff x="0" y="0"/>
          <a:chExt cx="0" cy="0"/>
        </a:xfrm>
      </p:grpSpPr>
      <p:grpSp>
        <p:nvGrpSpPr>
          <p:cNvPr name="Group 2" id="2"/>
          <p:cNvGrpSpPr/>
          <p:nvPr/>
        </p:nvGrpSpPr>
        <p:grpSpPr>
          <a:xfrm rot="0">
            <a:off x="729836" y="520447"/>
            <a:ext cx="16828327" cy="9246106"/>
            <a:chOff x="0" y="0"/>
            <a:chExt cx="4432152" cy="2435188"/>
          </a:xfrm>
        </p:grpSpPr>
        <p:sp>
          <p:nvSpPr>
            <p:cNvPr name="Freeform 3" id="3"/>
            <p:cNvSpPr/>
            <p:nvPr/>
          </p:nvSpPr>
          <p:spPr>
            <a:xfrm flipH="false" flipV="false" rot="0">
              <a:off x="0" y="0"/>
              <a:ext cx="4432152" cy="2435189"/>
            </a:xfrm>
            <a:custGeom>
              <a:avLst/>
              <a:gdLst/>
              <a:ahLst/>
              <a:cxnLst/>
              <a:rect r="r" b="b" t="t" l="l"/>
              <a:pathLst>
                <a:path h="2435189" w="4432152">
                  <a:moveTo>
                    <a:pt x="23463" y="0"/>
                  </a:moveTo>
                  <a:lnTo>
                    <a:pt x="4408689" y="0"/>
                  </a:lnTo>
                  <a:cubicBezTo>
                    <a:pt x="4414912" y="0"/>
                    <a:pt x="4420880" y="2472"/>
                    <a:pt x="4425280" y="6872"/>
                  </a:cubicBezTo>
                  <a:cubicBezTo>
                    <a:pt x="4429680" y="11272"/>
                    <a:pt x="4432152" y="17240"/>
                    <a:pt x="4432152" y="23463"/>
                  </a:cubicBezTo>
                  <a:lnTo>
                    <a:pt x="4432152" y="2411726"/>
                  </a:lnTo>
                  <a:cubicBezTo>
                    <a:pt x="4432152" y="2417949"/>
                    <a:pt x="4429680" y="2423916"/>
                    <a:pt x="4425280" y="2428317"/>
                  </a:cubicBezTo>
                  <a:cubicBezTo>
                    <a:pt x="4420880" y="2432717"/>
                    <a:pt x="4414912" y="2435189"/>
                    <a:pt x="4408689" y="2435189"/>
                  </a:cubicBezTo>
                  <a:lnTo>
                    <a:pt x="23463" y="2435189"/>
                  </a:lnTo>
                  <a:cubicBezTo>
                    <a:pt x="10505" y="2435189"/>
                    <a:pt x="0" y="2424684"/>
                    <a:pt x="0" y="2411726"/>
                  </a:cubicBezTo>
                  <a:lnTo>
                    <a:pt x="0" y="23463"/>
                  </a:lnTo>
                  <a:cubicBezTo>
                    <a:pt x="0" y="17240"/>
                    <a:pt x="2472" y="11272"/>
                    <a:pt x="6872" y="6872"/>
                  </a:cubicBezTo>
                  <a:cubicBezTo>
                    <a:pt x="11272" y="2472"/>
                    <a:pt x="17240" y="0"/>
                    <a:pt x="23463" y="0"/>
                  </a:cubicBezTo>
                  <a:close/>
                </a:path>
              </a:pathLst>
            </a:custGeom>
            <a:solidFill>
              <a:srgbClr val="FAE9A4"/>
            </a:solidFill>
          </p:spPr>
        </p:sp>
        <p:sp>
          <p:nvSpPr>
            <p:cNvPr name="TextBox 4" id="4"/>
            <p:cNvSpPr txBox="true"/>
            <p:nvPr/>
          </p:nvSpPr>
          <p:spPr>
            <a:xfrm>
              <a:off x="0" y="-133350"/>
              <a:ext cx="4432152" cy="2568538"/>
            </a:xfrm>
            <a:prstGeom prst="rect">
              <a:avLst/>
            </a:prstGeom>
          </p:spPr>
          <p:txBody>
            <a:bodyPr anchor="ctr" rtlCol="false" tIns="50800" lIns="50800" bIns="50800" rIns="50800"/>
            <a:lstStyle/>
            <a:p>
              <a:pPr algn="ctr">
                <a:lnSpc>
                  <a:spcPts val="4102"/>
                </a:lnSpc>
              </a:pPr>
            </a:p>
          </p:txBody>
        </p:sp>
      </p:grpSp>
      <p:sp>
        <p:nvSpPr>
          <p:cNvPr name="TextBox 5" id="5"/>
          <p:cNvSpPr txBox="true"/>
          <p:nvPr/>
        </p:nvSpPr>
        <p:spPr>
          <a:xfrm rot="0">
            <a:off x="1028700" y="1233229"/>
            <a:ext cx="15696659" cy="7858642"/>
          </a:xfrm>
          <a:prstGeom prst="rect">
            <a:avLst/>
          </a:prstGeom>
        </p:spPr>
        <p:txBody>
          <a:bodyPr anchor="t" rtlCol="false" tIns="0" lIns="0" bIns="0" rIns="0">
            <a:spAutoFit/>
          </a:bodyPr>
          <a:lstStyle/>
          <a:p>
            <a:pPr algn="just">
              <a:lnSpc>
                <a:spcPts val="3819"/>
              </a:lnSpc>
            </a:pPr>
            <a:r>
              <a:rPr lang="en-US" sz="3569" spc="428">
                <a:solidFill>
                  <a:srgbClr val="D82B2B"/>
                </a:solidFill>
                <a:latin typeface="Alice Bold"/>
                <a:ea typeface="Alice Bold"/>
                <a:cs typeface="Alice Bold"/>
                <a:sym typeface="Alice Bold"/>
              </a:rPr>
              <a:t>5. VAI TRÒ TRONG ĐỜI SỐNG</a:t>
            </a:r>
          </a:p>
          <a:p>
            <a:pPr algn="just">
              <a:lnSpc>
                <a:spcPts val="3819"/>
              </a:lnSpc>
            </a:pPr>
          </a:p>
          <a:p>
            <a:pPr algn="just" marL="770599" indent="-385300" lvl="1">
              <a:lnSpc>
                <a:spcPts val="3819"/>
              </a:lnSpc>
              <a:buFont typeface="Arial"/>
              <a:buChar char="•"/>
            </a:pPr>
            <a:r>
              <a:rPr lang="en-US" sz="3569" spc="428">
                <a:solidFill>
                  <a:srgbClr val="D82B2B"/>
                </a:solidFill>
                <a:latin typeface="Alice Bold"/>
                <a:ea typeface="Alice Bold"/>
                <a:cs typeface="Alice Bold"/>
                <a:sym typeface="Alice Bold"/>
              </a:rPr>
              <a:t>HẰNG NGÀY: GẮN BÓ VỚI PHỤ NỮ VIỆT QUA NHIỀU THẾ HỆ.</a:t>
            </a:r>
          </a:p>
          <a:p>
            <a:pPr algn="just">
              <a:lnSpc>
                <a:spcPts val="3819"/>
              </a:lnSpc>
            </a:pPr>
          </a:p>
          <a:p>
            <a:pPr algn="just" marL="770599" indent="-385300" lvl="1">
              <a:lnSpc>
                <a:spcPts val="3819"/>
              </a:lnSpc>
              <a:buFont typeface="Arial"/>
              <a:buChar char="•"/>
            </a:pPr>
            <a:r>
              <a:rPr lang="en-US" sz="3569" spc="428">
                <a:solidFill>
                  <a:srgbClr val="D82B2B"/>
                </a:solidFill>
                <a:latin typeface="Alice Bold"/>
                <a:ea typeface="Alice Bold"/>
                <a:cs typeface="Alice Bold"/>
                <a:sym typeface="Alice Bold"/>
              </a:rPr>
              <a:t>GIÁO DỤC: ÁO DÀI TRẮNG – BIỂU TƯỢNG HỌC SINH NỮ.</a:t>
            </a:r>
          </a:p>
          <a:p>
            <a:pPr algn="just">
              <a:lnSpc>
                <a:spcPts val="3819"/>
              </a:lnSpc>
            </a:pPr>
          </a:p>
          <a:p>
            <a:pPr algn="just" marL="770599" indent="-385300" lvl="1">
              <a:lnSpc>
                <a:spcPts val="3819"/>
              </a:lnSpc>
              <a:buFont typeface="Arial"/>
              <a:buChar char="•"/>
            </a:pPr>
            <a:r>
              <a:rPr lang="en-US" sz="3569" spc="428">
                <a:solidFill>
                  <a:srgbClr val="D82B2B"/>
                </a:solidFill>
                <a:latin typeface="Alice Bold"/>
                <a:ea typeface="Alice Bold"/>
                <a:cs typeface="Alice Bold"/>
                <a:sym typeface="Alice Bold"/>
              </a:rPr>
              <a:t>LỄ HỘI: GÓP MẶT TRONG CƯỚI HỎI, TẾT, SỰ KIỆN VĂN HÓA</a:t>
            </a:r>
          </a:p>
          <a:p>
            <a:pPr algn="just">
              <a:lnSpc>
                <a:spcPts val="3819"/>
              </a:lnSpc>
            </a:pPr>
          </a:p>
          <a:p>
            <a:pPr algn="just" marL="770599" indent="-385300" lvl="1">
              <a:lnSpc>
                <a:spcPts val="6388"/>
              </a:lnSpc>
              <a:buFont typeface="Arial"/>
              <a:buChar char="•"/>
            </a:pPr>
            <a:r>
              <a:rPr lang="en-US" sz="3569" spc="428">
                <a:solidFill>
                  <a:srgbClr val="D82B2B"/>
                </a:solidFill>
                <a:latin typeface="Alice Bold"/>
                <a:ea typeface="Alice Bold"/>
                <a:cs typeface="Alice Bold"/>
                <a:sym typeface="Alice Bold"/>
              </a:rPr>
              <a:t>NGHỆ THUẬT – QUẢNG BÁ: XUẤT HIỆN TRÊN SÂN KHẤU, THỜI TRANG, ĐẠI DIỆN HÌNH ẢNH VIỆT NAM.                                     </a:t>
            </a:r>
          </a:p>
          <a:p>
            <a:pPr algn="just" marL="770599" indent="-385300" lvl="1">
              <a:lnSpc>
                <a:spcPts val="6388"/>
              </a:lnSpc>
              <a:buFont typeface="Arial"/>
              <a:buChar char="•"/>
            </a:pPr>
            <a:r>
              <a:rPr lang="en-US" sz="3569" spc="428">
                <a:solidFill>
                  <a:srgbClr val="D82B2B"/>
                </a:solidFill>
                <a:latin typeface="Alice Bold"/>
                <a:ea typeface="Alice Bold"/>
                <a:cs typeface="Alice Bold"/>
                <a:sym typeface="Alice Bold"/>
              </a:rPr>
              <a:t>HIỆN ĐẠI: ÁO DÀI CÁCH TÂN – TIỆN LỢI NHƯNG VẪN GIỮ NÉT TRUYỀN THỐNG. </a:t>
            </a:r>
          </a:p>
        </p:txBody>
      </p:sp>
      <p:sp>
        <p:nvSpPr>
          <p:cNvPr name="Freeform 6" id="6"/>
          <p:cNvSpPr/>
          <p:nvPr/>
        </p:nvSpPr>
        <p:spPr>
          <a:xfrm flipH="false" flipV="false" rot="0">
            <a:off x="729836" y="9297793"/>
            <a:ext cx="1654531" cy="989207"/>
          </a:xfrm>
          <a:custGeom>
            <a:avLst/>
            <a:gdLst/>
            <a:ahLst/>
            <a:cxnLst/>
            <a:rect r="r" b="b" t="t" l="l"/>
            <a:pathLst>
              <a:path h="989207" w="1654531">
                <a:moveTo>
                  <a:pt x="0" y="0"/>
                </a:moveTo>
                <a:lnTo>
                  <a:pt x="1654532" y="0"/>
                </a:lnTo>
                <a:lnTo>
                  <a:pt x="1654532"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2384368" y="9271950"/>
            <a:ext cx="1654531" cy="989207"/>
          </a:xfrm>
          <a:custGeom>
            <a:avLst/>
            <a:gdLst/>
            <a:ahLst/>
            <a:cxnLst/>
            <a:rect r="r" b="b" t="t" l="l"/>
            <a:pathLst>
              <a:path h="989207" w="1654531">
                <a:moveTo>
                  <a:pt x="0" y="0"/>
                </a:moveTo>
                <a:lnTo>
                  <a:pt x="1654531" y="0"/>
                </a:lnTo>
                <a:lnTo>
                  <a:pt x="1654531"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4038899" y="9246106"/>
            <a:ext cx="1654531" cy="989207"/>
          </a:xfrm>
          <a:custGeom>
            <a:avLst/>
            <a:gdLst/>
            <a:ahLst/>
            <a:cxnLst/>
            <a:rect r="r" b="b" t="t" l="l"/>
            <a:pathLst>
              <a:path h="989207" w="1654531">
                <a:moveTo>
                  <a:pt x="0" y="0"/>
                </a:moveTo>
                <a:lnTo>
                  <a:pt x="1654531" y="0"/>
                </a:lnTo>
                <a:lnTo>
                  <a:pt x="1654531"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5693430" y="9220263"/>
            <a:ext cx="1654531" cy="989207"/>
          </a:xfrm>
          <a:custGeom>
            <a:avLst/>
            <a:gdLst/>
            <a:ahLst/>
            <a:cxnLst/>
            <a:rect r="r" b="b" t="t" l="l"/>
            <a:pathLst>
              <a:path h="989207" w="1654531">
                <a:moveTo>
                  <a:pt x="0" y="0"/>
                </a:moveTo>
                <a:lnTo>
                  <a:pt x="1654532" y="0"/>
                </a:lnTo>
                <a:lnTo>
                  <a:pt x="1654532"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7347962" y="9194419"/>
            <a:ext cx="1654531" cy="989207"/>
          </a:xfrm>
          <a:custGeom>
            <a:avLst/>
            <a:gdLst/>
            <a:ahLst/>
            <a:cxnLst/>
            <a:rect r="r" b="b" t="t" l="l"/>
            <a:pathLst>
              <a:path h="989207" w="1654531">
                <a:moveTo>
                  <a:pt x="0" y="0"/>
                </a:moveTo>
                <a:lnTo>
                  <a:pt x="1654531" y="0"/>
                </a:lnTo>
                <a:lnTo>
                  <a:pt x="1654531"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002493" y="9168576"/>
            <a:ext cx="1654531" cy="989207"/>
          </a:xfrm>
          <a:custGeom>
            <a:avLst/>
            <a:gdLst/>
            <a:ahLst/>
            <a:cxnLst/>
            <a:rect r="r" b="b" t="t" l="l"/>
            <a:pathLst>
              <a:path h="989207" w="1654531">
                <a:moveTo>
                  <a:pt x="0" y="0"/>
                </a:moveTo>
                <a:lnTo>
                  <a:pt x="1654532" y="0"/>
                </a:lnTo>
                <a:lnTo>
                  <a:pt x="1654532"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10657025" y="9142733"/>
            <a:ext cx="1654531" cy="989207"/>
          </a:xfrm>
          <a:custGeom>
            <a:avLst/>
            <a:gdLst/>
            <a:ahLst/>
            <a:cxnLst/>
            <a:rect r="r" b="b" t="t" l="l"/>
            <a:pathLst>
              <a:path h="989207" w="1654531">
                <a:moveTo>
                  <a:pt x="0" y="0"/>
                </a:moveTo>
                <a:lnTo>
                  <a:pt x="1654531" y="0"/>
                </a:lnTo>
                <a:lnTo>
                  <a:pt x="1654531"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12311556" y="9116889"/>
            <a:ext cx="1654531" cy="989207"/>
          </a:xfrm>
          <a:custGeom>
            <a:avLst/>
            <a:gdLst/>
            <a:ahLst/>
            <a:cxnLst/>
            <a:rect r="r" b="b" t="t" l="l"/>
            <a:pathLst>
              <a:path h="989207" w="1654531">
                <a:moveTo>
                  <a:pt x="0" y="0"/>
                </a:moveTo>
                <a:lnTo>
                  <a:pt x="1654531" y="0"/>
                </a:lnTo>
                <a:lnTo>
                  <a:pt x="1654531"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3966087" y="9091046"/>
            <a:ext cx="1654531" cy="989207"/>
          </a:xfrm>
          <a:custGeom>
            <a:avLst/>
            <a:gdLst/>
            <a:ahLst/>
            <a:cxnLst/>
            <a:rect r="r" b="b" t="t" l="l"/>
            <a:pathLst>
              <a:path h="989207" w="1654531">
                <a:moveTo>
                  <a:pt x="0" y="0"/>
                </a:moveTo>
                <a:lnTo>
                  <a:pt x="1654532" y="0"/>
                </a:lnTo>
                <a:lnTo>
                  <a:pt x="1654532"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5620619" y="9065202"/>
            <a:ext cx="1654531" cy="989207"/>
          </a:xfrm>
          <a:custGeom>
            <a:avLst/>
            <a:gdLst/>
            <a:ahLst/>
            <a:cxnLst/>
            <a:rect r="r" b="b" t="t" l="l"/>
            <a:pathLst>
              <a:path h="989207" w="1654531">
                <a:moveTo>
                  <a:pt x="0" y="0"/>
                </a:moveTo>
                <a:lnTo>
                  <a:pt x="1654531" y="0"/>
                </a:lnTo>
                <a:lnTo>
                  <a:pt x="1654531"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17275150" y="9039359"/>
            <a:ext cx="1654531" cy="989207"/>
          </a:xfrm>
          <a:custGeom>
            <a:avLst/>
            <a:gdLst/>
            <a:ahLst/>
            <a:cxnLst/>
            <a:rect r="r" b="b" t="t" l="l"/>
            <a:pathLst>
              <a:path h="989207" w="1654531">
                <a:moveTo>
                  <a:pt x="0" y="0"/>
                </a:moveTo>
                <a:lnTo>
                  <a:pt x="1654531" y="0"/>
                </a:lnTo>
                <a:lnTo>
                  <a:pt x="1654531"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17275150" y="7744157"/>
            <a:ext cx="1654531" cy="989207"/>
          </a:xfrm>
          <a:custGeom>
            <a:avLst/>
            <a:gdLst/>
            <a:ahLst/>
            <a:cxnLst/>
            <a:rect r="r" b="b" t="t" l="l"/>
            <a:pathLst>
              <a:path h="989207" w="1654531">
                <a:moveTo>
                  <a:pt x="0" y="0"/>
                </a:moveTo>
                <a:lnTo>
                  <a:pt x="1654531" y="0"/>
                </a:lnTo>
                <a:lnTo>
                  <a:pt x="1654531"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17275150" y="6448956"/>
            <a:ext cx="1654531" cy="989207"/>
          </a:xfrm>
          <a:custGeom>
            <a:avLst/>
            <a:gdLst/>
            <a:ahLst/>
            <a:cxnLst/>
            <a:rect r="r" b="b" t="t" l="l"/>
            <a:pathLst>
              <a:path h="989207" w="1654531">
                <a:moveTo>
                  <a:pt x="0" y="0"/>
                </a:moveTo>
                <a:lnTo>
                  <a:pt x="1654531" y="0"/>
                </a:lnTo>
                <a:lnTo>
                  <a:pt x="1654531"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false" flipV="false" rot="0">
            <a:off x="17275150" y="5153755"/>
            <a:ext cx="1654531" cy="989207"/>
          </a:xfrm>
          <a:custGeom>
            <a:avLst/>
            <a:gdLst/>
            <a:ahLst/>
            <a:cxnLst/>
            <a:rect r="r" b="b" t="t" l="l"/>
            <a:pathLst>
              <a:path h="989207" w="1654531">
                <a:moveTo>
                  <a:pt x="0" y="0"/>
                </a:moveTo>
                <a:lnTo>
                  <a:pt x="1654531" y="0"/>
                </a:lnTo>
                <a:lnTo>
                  <a:pt x="1654531"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17275150" y="3858553"/>
            <a:ext cx="1654531" cy="989207"/>
          </a:xfrm>
          <a:custGeom>
            <a:avLst/>
            <a:gdLst/>
            <a:ahLst/>
            <a:cxnLst/>
            <a:rect r="r" b="b" t="t" l="l"/>
            <a:pathLst>
              <a:path h="989207" w="1654531">
                <a:moveTo>
                  <a:pt x="0" y="0"/>
                </a:moveTo>
                <a:lnTo>
                  <a:pt x="1654531" y="0"/>
                </a:lnTo>
                <a:lnTo>
                  <a:pt x="1654531"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17275150" y="2563352"/>
            <a:ext cx="1654531" cy="989207"/>
          </a:xfrm>
          <a:custGeom>
            <a:avLst/>
            <a:gdLst/>
            <a:ahLst/>
            <a:cxnLst/>
            <a:rect r="r" b="b" t="t" l="l"/>
            <a:pathLst>
              <a:path h="989207" w="1654531">
                <a:moveTo>
                  <a:pt x="0" y="0"/>
                </a:moveTo>
                <a:lnTo>
                  <a:pt x="1654531" y="0"/>
                </a:lnTo>
                <a:lnTo>
                  <a:pt x="1654531"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7275150" y="1268150"/>
            <a:ext cx="1654531" cy="989207"/>
          </a:xfrm>
          <a:custGeom>
            <a:avLst/>
            <a:gdLst/>
            <a:ahLst/>
            <a:cxnLst/>
            <a:rect r="r" b="b" t="t" l="l"/>
            <a:pathLst>
              <a:path h="989207" w="1654531">
                <a:moveTo>
                  <a:pt x="0" y="0"/>
                </a:moveTo>
                <a:lnTo>
                  <a:pt x="1654531" y="0"/>
                </a:lnTo>
                <a:lnTo>
                  <a:pt x="1654531"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17275150" y="-27051"/>
            <a:ext cx="1654531" cy="989207"/>
          </a:xfrm>
          <a:custGeom>
            <a:avLst/>
            <a:gdLst/>
            <a:ahLst/>
            <a:cxnLst/>
            <a:rect r="r" b="b" t="t" l="l"/>
            <a:pathLst>
              <a:path h="989207" w="1654531">
                <a:moveTo>
                  <a:pt x="0" y="0"/>
                </a:moveTo>
                <a:lnTo>
                  <a:pt x="1654531" y="0"/>
                </a:lnTo>
                <a:lnTo>
                  <a:pt x="1654531"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15604769" y="-27051"/>
            <a:ext cx="1654531" cy="989207"/>
          </a:xfrm>
          <a:custGeom>
            <a:avLst/>
            <a:gdLst/>
            <a:ahLst/>
            <a:cxnLst/>
            <a:rect r="r" b="b" t="t" l="l"/>
            <a:pathLst>
              <a:path h="989207" w="1654531">
                <a:moveTo>
                  <a:pt x="0" y="0"/>
                </a:moveTo>
                <a:lnTo>
                  <a:pt x="1654531" y="0"/>
                </a:lnTo>
                <a:lnTo>
                  <a:pt x="1654531"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13934387" y="-27051"/>
            <a:ext cx="1654531" cy="989207"/>
          </a:xfrm>
          <a:custGeom>
            <a:avLst/>
            <a:gdLst/>
            <a:ahLst/>
            <a:cxnLst/>
            <a:rect r="r" b="b" t="t" l="l"/>
            <a:pathLst>
              <a:path h="989207" w="1654531">
                <a:moveTo>
                  <a:pt x="0" y="0"/>
                </a:moveTo>
                <a:lnTo>
                  <a:pt x="1654532" y="0"/>
                </a:lnTo>
                <a:lnTo>
                  <a:pt x="1654532"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6" id="26"/>
          <p:cNvSpPr/>
          <p:nvPr/>
        </p:nvSpPr>
        <p:spPr>
          <a:xfrm flipH="false" flipV="false" rot="0">
            <a:off x="12264006" y="-27051"/>
            <a:ext cx="1654531" cy="989207"/>
          </a:xfrm>
          <a:custGeom>
            <a:avLst/>
            <a:gdLst/>
            <a:ahLst/>
            <a:cxnLst/>
            <a:rect r="r" b="b" t="t" l="l"/>
            <a:pathLst>
              <a:path h="989207" w="1654531">
                <a:moveTo>
                  <a:pt x="0" y="0"/>
                </a:moveTo>
                <a:lnTo>
                  <a:pt x="1654531" y="0"/>
                </a:lnTo>
                <a:lnTo>
                  <a:pt x="1654531"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false" flipV="false" rot="0">
            <a:off x="10593624" y="-27051"/>
            <a:ext cx="1654531" cy="989207"/>
          </a:xfrm>
          <a:custGeom>
            <a:avLst/>
            <a:gdLst/>
            <a:ahLst/>
            <a:cxnLst/>
            <a:rect r="r" b="b" t="t" l="l"/>
            <a:pathLst>
              <a:path h="989207" w="1654531">
                <a:moveTo>
                  <a:pt x="0" y="0"/>
                </a:moveTo>
                <a:lnTo>
                  <a:pt x="1654532" y="0"/>
                </a:lnTo>
                <a:lnTo>
                  <a:pt x="1654532"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8" id="28"/>
          <p:cNvSpPr/>
          <p:nvPr/>
        </p:nvSpPr>
        <p:spPr>
          <a:xfrm flipH="false" flipV="false" rot="0">
            <a:off x="8923243" y="-27051"/>
            <a:ext cx="1654531" cy="989207"/>
          </a:xfrm>
          <a:custGeom>
            <a:avLst/>
            <a:gdLst/>
            <a:ahLst/>
            <a:cxnLst/>
            <a:rect r="r" b="b" t="t" l="l"/>
            <a:pathLst>
              <a:path h="989207" w="1654531">
                <a:moveTo>
                  <a:pt x="0" y="0"/>
                </a:moveTo>
                <a:lnTo>
                  <a:pt x="1654531" y="0"/>
                </a:lnTo>
                <a:lnTo>
                  <a:pt x="1654531"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9" id="29"/>
          <p:cNvSpPr/>
          <p:nvPr/>
        </p:nvSpPr>
        <p:spPr>
          <a:xfrm flipH="false" flipV="false" rot="0">
            <a:off x="7252862" y="-27051"/>
            <a:ext cx="1654531" cy="989207"/>
          </a:xfrm>
          <a:custGeom>
            <a:avLst/>
            <a:gdLst/>
            <a:ahLst/>
            <a:cxnLst/>
            <a:rect r="r" b="b" t="t" l="l"/>
            <a:pathLst>
              <a:path h="989207" w="1654531">
                <a:moveTo>
                  <a:pt x="0" y="0"/>
                </a:moveTo>
                <a:lnTo>
                  <a:pt x="1654531" y="0"/>
                </a:lnTo>
                <a:lnTo>
                  <a:pt x="1654531"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0" id="30"/>
          <p:cNvSpPr/>
          <p:nvPr/>
        </p:nvSpPr>
        <p:spPr>
          <a:xfrm flipH="false" flipV="false" rot="0">
            <a:off x="5582480" y="-27051"/>
            <a:ext cx="1654531" cy="989207"/>
          </a:xfrm>
          <a:custGeom>
            <a:avLst/>
            <a:gdLst/>
            <a:ahLst/>
            <a:cxnLst/>
            <a:rect r="r" b="b" t="t" l="l"/>
            <a:pathLst>
              <a:path h="989207" w="1654531">
                <a:moveTo>
                  <a:pt x="0" y="0"/>
                </a:moveTo>
                <a:lnTo>
                  <a:pt x="1654532" y="0"/>
                </a:lnTo>
                <a:lnTo>
                  <a:pt x="1654532"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1" id="31"/>
          <p:cNvSpPr/>
          <p:nvPr/>
        </p:nvSpPr>
        <p:spPr>
          <a:xfrm flipH="false" flipV="false" rot="0">
            <a:off x="3912099" y="-27051"/>
            <a:ext cx="1654531" cy="989207"/>
          </a:xfrm>
          <a:custGeom>
            <a:avLst/>
            <a:gdLst/>
            <a:ahLst/>
            <a:cxnLst/>
            <a:rect r="r" b="b" t="t" l="l"/>
            <a:pathLst>
              <a:path h="989207" w="1654531">
                <a:moveTo>
                  <a:pt x="0" y="0"/>
                </a:moveTo>
                <a:lnTo>
                  <a:pt x="1654531" y="0"/>
                </a:lnTo>
                <a:lnTo>
                  <a:pt x="1654531"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2" id="32"/>
          <p:cNvSpPr/>
          <p:nvPr/>
        </p:nvSpPr>
        <p:spPr>
          <a:xfrm flipH="false" flipV="false" rot="0">
            <a:off x="2241718" y="-27051"/>
            <a:ext cx="1654531" cy="989207"/>
          </a:xfrm>
          <a:custGeom>
            <a:avLst/>
            <a:gdLst/>
            <a:ahLst/>
            <a:cxnLst/>
            <a:rect r="r" b="b" t="t" l="l"/>
            <a:pathLst>
              <a:path h="989207" w="1654531">
                <a:moveTo>
                  <a:pt x="0" y="0"/>
                </a:moveTo>
                <a:lnTo>
                  <a:pt x="1654531" y="0"/>
                </a:lnTo>
                <a:lnTo>
                  <a:pt x="1654531"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3" id="33"/>
          <p:cNvSpPr/>
          <p:nvPr/>
        </p:nvSpPr>
        <p:spPr>
          <a:xfrm flipH="false" flipV="false" rot="0">
            <a:off x="571336" y="-27051"/>
            <a:ext cx="1654531" cy="989207"/>
          </a:xfrm>
          <a:custGeom>
            <a:avLst/>
            <a:gdLst/>
            <a:ahLst/>
            <a:cxnLst/>
            <a:rect r="r" b="b" t="t" l="l"/>
            <a:pathLst>
              <a:path h="989207" w="1654531">
                <a:moveTo>
                  <a:pt x="0" y="0"/>
                </a:moveTo>
                <a:lnTo>
                  <a:pt x="1654532" y="0"/>
                </a:lnTo>
                <a:lnTo>
                  <a:pt x="1654532"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4" id="34"/>
          <p:cNvSpPr/>
          <p:nvPr/>
        </p:nvSpPr>
        <p:spPr>
          <a:xfrm flipH="false" flipV="false" rot="0">
            <a:off x="-625831" y="773547"/>
            <a:ext cx="1654531" cy="989207"/>
          </a:xfrm>
          <a:custGeom>
            <a:avLst/>
            <a:gdLst/>
            <a:ahLst/>
            <a:cxnLst/>
            <a:rect r="r" b="b" t="t" l="l"/>
            <a:pathLst>
              <a:path h="989207" w="1654531">
                <a:moveTo>
                  <a:pt x="0" y="0"/>
                </a:moveTo>
                <a:lnTo>
                  <a:pt x="1654531" y="0"/>
                </a:lnTo>
                <a:lnTo>
                  <a:pt x="1654531"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5" id="35"/>
          <p:cNvSpPr/>
          <p:nvPr/>
        </p:nvSpPr>
        <p:spPr>
          <a:xfrm flipH="false" flipV="false" rot="0">
            <a:off x="-625831" y="2068748"/>
            <a:ext cx="1654531" cy="989207"/>
          </a:xfrm>
          <a:custGeom>
            <a:avLst/>
            <a:gdLst/>
            <a:ahLst/>
            <a:cxnLst/>
            <a:rect r="r" b="b" t="t" l="l"/>
            <a:pathLst>
              <a:path h="989207" w="1654531">
                <a:moveTo>
                  <a:pt x="0" y="0"/>
                </a:moveTo>
                <a:lnTo>
                  <a:pt x="1654531" y="0"/>
                </a:lnTo>
                <a:lnTo>
                  <a:pt x="1654531"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6" id="36"/>
          <p:cNvSpPr/>
          <p:nvPr/>
        </p:nvSpPr>
        <p:spPr>
          <a:xfrm flipH="false" flipV="false" rot="0">
            <a:off x="-625831" y="3363950"/>
            <a:ext cx="1654531" cy="989207"/>
          </a:xfrm>
          <a:custGeom>
            <a:avLst/>
            <a:gdLst/>
            <a:ahLst/>
            <a:cxnLst/>
            <a:rect r="r" b="b" t="t" l="l"/>
            <a:pathLst>
              <a:path h="989207" w="1654531">
                <a:moveTo>
                  <a:pt x="0" y="0"/>
                </a:moveTo>
                <a:lnTo>
                  <a:pt x="1654531" y="0"/>
                </a:lnTo>
                <a:lnTo>
                  <a:pt x="1654531"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7" id="37"/>
          <p:cNvSpPr/>
          <p:nvPr/>
        </p:nvSpPr>
        <p:spPr>
          <a:xfrm flipH="false" flipV="false" rot="0">
            <a:off x="-625831" y="4659151"/>
            <a:ext cx="1654531" cy="989207"/>
          </a:xfrm>
          <a:custGeom>
            <a:avLst/>
            <a:gdLst/>
            <a:ahLst/>
            <a:cxnLst/>
            <a:rect r="r" b="b" t="t" l="l"/>
            <a:pathLst>
              <a:path h="989207" w="1654531">
                <a:moveTo>
                  <a:pt x="0" y="0"/>
                </a:moveTo>
                <a:lnTo>
                  <a:pt x="1654531" y="0"/>
                </a:lnTo>
                <a:lnTo>
                  <a:pt x="1654531"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8" id="38"/>
          <p:cNvSpPr/>
          <p:nvPr/>
        </p:nvSpPr>
        <p:spPr>
          <a:xfrm flipH="false" flipV="false" rot="0">
            <a:off x="-625831" y="5954353"/>
            <a:ext cx="1654531" cy="989207"/>
          </a:xfrm>
          <a:custGeom>
            <a:avLst/>
            <a:gdLst/>
            <a:ahLst/>
            <a:cxnLst/>
            <a:rect r="r" b="b" t="t" l="l"/>
            <a:pathLst>
              <a:path h="989207" w="1654531">
                <a:moveTo>
                  <a:pt x="0" y="0"/>
                </a:moveTo>
                <a:lnTo>
                  <a:pt x="1654531" y="0"/>
                </a:lnTo>
                <a:lnTo>
                  <a:pt x="1654531" y="989206"/>
                </a:lnTo>
                <a:lnTo>
                  <a:pt x="0" y="989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9" id="39"/>
          <p:cNvSpPr/>
          <p:nvPr/>
        </p:nvSpPr>
        <p:spPr>
          <a:xfrm flipH="false" flipV="false" rot="0">
            <a:off x="-625831" y="7248359"/>
            <a:ext cx="1654531" cy="989207"/>
          </a:xfrm>
          <a:custGeom>
            <a:avLst/>
            <a:gdLst/>
            <a:ahLst/>
            <a:cxnLst/>
            <a:rect r="r" b="b" t="t" l="l"/>
            <a:pathLst>
              <a:path h="989207" w="1654531">
                <a:moveTo>
                  <a:pt x="0" y="0"/>
                </a:moveTo>
                <a:lnTo>
                  <a:pt x="1654531" y="0"/>
                </a:lnTo>
                <a:lnTo>
                  <a:pt x="1654531"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0" id="40"/>
          <p:cNvSpPr/>
          <p:nvPr/>
        </p:nvSpPr>
        <p:spPr>
          <a:xfrm flipH="false" flipV="false" rot="0">
            <a:off x="-625831" y="8543561"/>
            <a:ext cx="1654531" cy="989207"/>
          </a:xfrm>
          <a:custGeom>
            <a:avLst/>
            <a:gdLst/>
            <a:ahLst/>
            <a:cxnLst/>
            <a:rect r="r" b="b" t="t" l="l"/>
            <a:pathLst>
              <a:path h="989207" w="1654531">
                <a:moveTo>
                  <a:pt x="0" y="0"/>
                </a:moveTo>
                <a:lnTo>
                  <a:pt x="1654531" y="0"/>
                </a:lnTo>
                <a:lnTo>
                  <a:pt x="1654531" y="989207"/>
                </a:lnTo>
                <a:lnTo>
                  <a:pt x="0" y="9892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A60007"/>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547532" y="307987"/>
            <a:ext cx="17192935" cy="9671026"/>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DAGzbB6HMRU</dc:identifier>
  <dcterms:modified xsi:type="dcterms:W3CDTF">2011-08-01T06:04:30Z</dcterms:modified>
  <cp:revision>1</cp:revision>
  <dc:title>Bài 2</dc:title>
</cp:coreProperties>
</file>